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sldIdLst>
    <p:sldId id="272" r:id="rId2"/>
    <p:sldId id="273" r:id="rId3"/>
    <p:sldId id="257" r:id="rId4"/>
    <p:sldId id="275" r:id="rId5"/>
    <p:sldId id="276" r:id="rId6"/>
    <p:sldId id="281" r:id="rId7"/>
    <p:sldId id="283" r:id="rId8"/>
    <p:sldId id="282" r:id="rId9"/>
    <p:sldId id="274" r:id="rId10"/>
    <p:sldId id="277" r:id="rId11"/>
    <p:sldId id="278" r:id="rId12"/>
    <p:sldId id="279" r:id="rId13"/>
    <p:sldId id="280" r:id="rId14"/>
    <p:sldId id="284" r:id="rId15"/>
    <p:sldId id="285" r:id="rId16"/>
    <p:sldId id="286" r:id="rId17"/>
    <p:sldId id="345" r:id="rId18"/>
    <p:sldId id="287" r:id="rId19"/>
    <p:sldId id="288" r:id="rId20"/>
    <p:sldId id="290" r:id="rId21"/>
    <p:sldId id="289" r:id="rId22"/>
    <p:sldId id="291" r:id="rId23"/>
    <p:sldId id="292" r:id="rId24"/>
    <p:sldId id="261" r:id="rId25"/>
    <p:sldId id="293" r:id="rId26"/>
    <p:sldId id="294" r:id="rId27"/>
    <p:sldId id="295" r:id="rId28"/>
    <p:sldId id="296" r:id="rId29"/>
    <p:sldId id="297" r:id="rId30"/>
    <p:sldId id="298" r:id="rId31"/>
    <p:sldId id="264" r:id="rId32"/>
    <p:sldId id="265" r:id="rId33"/>
    <p:sldId id="299" r:id="rId34"/>
    <p:sldId id="300" r:id="rId35"/>
    <p:sldId id="301" r:id="rId36"/>
    <p:sldId id="302" r:id="rId37"/>
    <p:sldId id="303" r:id="rId38"/>
    <p:sldId id="304" r:id="rId39"/>
    <p:sldId id="338" r:id="rId40"/>
    <p:sldId id="305" r:id="rId41"/>
    <p:sldId id="326" r:id="rId42"/>
    <p:sldId id="327" r:id="rId43"/>
    <p:sldId id="306" r:id="rId44"/>
    <p:sldId id="307" r:id="rId45"/>
    <p:sldId id="308" r:id="rId46"/>
    <p:sldId id="309" r:id="rId47"/>
    <p:sldId id="328" r:id="rId48"/>
    <p:sldId id="310" r:id="rId49"/>
    <p:sldId id="329" r:id="rId50"/>
    <p:sldId id="311" r:id="rId51"/>
    <p:sldId id="312" r:id="rId52"/>
    <p:sldId id="313" r:id="rId53"/>
    <p:sldId id="330" r:id="rId54"/>
    <p:sldId id="314" r:id="rId55"/>
    <p:sldId id="315" r:id="rId56"/>
    <p:sldId id="331" r:id="rId57"/>
    <p:sldId id="332" r:id="rId58"/>
    <p:sldId id="316" r:id="rId59"/>
    <p:sldId id="341" r:id="rId60"/>
    <p:sldId id="333" r:id="rId61"/>
    <p:sldId id="317" r:id="rId62"/>
    <p:sldId id="334" r:id="rId63"/>
    <p:sldId id="318" r:id="rId64"/>
    <p:sldId id="335" r:id="rId65"/>
    <p:sldId id="319" r:id="rId66"/>
    <p:sldId id="344" r:id="rId67"/>
    <p:sldId id="343" r:id="rId68"/>
    <p:sldId id="269" r:id="rId69"/>
    <p:sldId id="342" r:id="rId70"/>
    <p:sldId id="337" r:id="rId71"/>
    <p:sldId id="336" r:id="rId72"/>
    <p:sldId id="320" r:id="rId73"/>
    <p:sldId id="270" r:id="rId74"/>
    <p:sldId id="339" r:id="rId75"/>
    <p:sldId id="323" r:id="rId76"/>
    <p:sldId id="340" r:id="rId77"/>
    <p:sldId id="324" r:id="rId78"/>
    <p:sldId id="325" r:id="rId79"/>
    <p:sldId id="346" r:id="rId8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854F5D-E39C-486D-A1EF-1739EE6915FF}"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lang="tr-TR"/>
        </a:p>
      </dgm:t>
    </dgm:pt>
    <dgm:pt modelId="{0FEF90A9-3542-4F24-AF85-564B991766B6}">
      <dgm:prSet phldrT="[Text]"/>
      <dgm:spPr/>
      <dgm:t>
        <a:bodyPr/>
        <a:lstStyle/>
        <a:p>
          <a:r>
            <a:rPr lang="en-US" altLang="tr-TR" dirty="0" smtClean="0"/>
            <a:t>An initial state of equilibrium</a:t>
          </a:r>
          <a:endParaRPr lang="tr-TR" dirty="0"/>
        </a:p>
      </dgm:t>
    </dgm:pt>
    <dgm:pt modelId="{86DA6FDA-9E52-4135-B1A2-99CD6257A8BB}" type="parTrans" cxnId="{01DC9E60-2C7F-4B9A-ADA2-9DB3C6A218D9}">
      <dgm:prSet/>
      <dgm:spPr/>
      <dgm:t>
        <a:bodyPr/>
        <a:lstStyle/>
        <a:p>
          <a:endParaRPr lang="tr-TR"/>
        </a:p>
      </dgm:t>
    </dgm:pt>
    <dgm:pt modelId="{5DAAED86-0C72-4FEC-BF15-B49A36E5DA87}" type="sibTrans" cxnId="{01DC9E60-2C7F-4B9A-ADA2-9DB3C6A218D9}">
      <dgm:prSet/>
      <dgm:spPr/>
      <dgm:t>
        <a:bodyPr/>
        <a:lstStyle/>
        <a:p>
          <a:endParaRPr lang="tr-TR"/>
        </a:p>
      </dgm:t>
    </dgm:pt>
    <dgm:pt modelId="{51B1B937-7DF1-48E4-837A-68B99FF4F2A9}">
      <dgm:prSet phldrT="[Text]"/>
      <dgm:spPr/>
      <dgm:t>
        <a:bodyPr/>
        <a:lstStyle/>
        <a:p>
          <a:r>
            <a:rPr lang="tr-TR" altLang="tr-TR" dirty="0" smtClean="0"/>
            <a:t>dis-</a:t>
          </a:r>
          <a:r>
            <a:rPr lang="en-US" altLang="tr-TR" dirty="0" smtClean="0"/>
            <a:t> equilibrium</a:t>
          </a:r>
          <a:endParaRPr lang="tr-TR" dirty="0"/>
        </a:p>
      </dgm:t>
    </dgm:pt>
    <dgm:pt modelId="{86E2FCC4-949C-44AA-9FCA-1BEC9264190A}" type="parTrans" cxnId="{639900C0-BC44-4111-B2BC-95D491F1738C}">
      <dgm:prSet/>
      <dgm:spPr/>
      <dgm:t>
        <a:bodyPr/>
        <a:lstStyle/>
        <a:p>
          <a:endParaRPr lang="tr-TR"/>
        </a:p>
      </dgm:t>
    </dgm:pt>
    <dgm:pt modelId="{9FA2BB28-8367-4675-9FBF-E3CEDA3B5521}" type="sibTrans" cxnId="{639900C0-BC44-4111-B2BC-95D491F1738C}">
      <dgm:prSet/>
      <dgm:spPr/>
      <dgm:t>
        <a:bodyPr/>
        <a:lstStyle/>
        <a:p>
          <a:endParaRPr lang="tr-TR"/>
        </a:p>
      </dgm:t>
    </dgm:pt>
    <dgm:pt modelId="{10206B9A-B6C4-4305-BE99-7760EEF7F60D}">
      <dgm:prSet phldrT="[Text]"/>
      <dgm:spPr/>
      <dgm:t>
        <a:bodyPr/>
        <a:lstStyle/>
        <a:p>
          <a:r>
            <a:rPr lang="en-US" altLang="tr-TR" dirty="0" smtClean="0"/>
            <a:t>awareness of the need</a:t>
          </a:r>
          <a:r>
            <a:rPr lang="tr-TR" altLang="tr-TR" dirty="0" smtClean="0"/>
            <a:t>, sensation </a:t>
          </a:r>
          <a:endParaRPr lang="tr-TR" dirty="0"/>
        </a:p>
      </dgm:t>
    </dgm:pt>
    <dgm:pt modelId="{EAEBE2D1-FB50-438F-A5B1-D58AEA578321}" type="parTrans" cxnId="{3C098BDD-923A-425D-9298-1A9C735AF747}">
      <dgm:prSet/>
      <dgm:spPr/>
      <dgm:t>
        <a:bodyPr/>
        <a:lstStyle/>
        <a:p>
          <a:endParaRPr lang="tr-TR"/>
        </a:p>
      </dgm:t>
    </dgm:pt>
    <dgm:pt modelId="{193FF2F9-8E43-49F9-A76D-7B83D360D499}" type="sibTrans" cxnId="{3C098BDD-923A-425D-9298-1A9C735AF747}">
      <dgm:prSet/>
      <dgm:spPr/>
      <dgm:t>
        <a:bodyPr/>
        <a:lstStyle/>
        <a:p>
          <a:endParaRPr lang="tr-TR"/>
        </a:p>
      </dgm:t>
    </dgm:pt>
    <dgm:pt modelId="{CF984224-DB53-4800-BACF-8413008D085E}">
      <dgm:prSet phldrT="[Text]"/>
      <dgm:spPr/>
      <dgm:t>
        <a:bodyPr/>
        <a:lstStyle/>
        <a:p>
          <a:r>
            <a:rPr lang="en-US" altLang="tr-TR" dirty="0" smtClean="0"/>
            <a:t>Taking actions</a:t>
          </a:r>
          <a:endParaRPr lang="tr-TR" dirty="0"/>
        </a:p>
      </dgm:t>
    </dgm:pt>
    <dgm:pt modelId="{6D778014-0D7B-4286-82EB-928394CC2F46}" type="sibTrans" cxnId="{06F5E448-BE7D-4585-9755-B9D6BE350E53}">
      <dgm:prSet/>
      <dgm:spPr/>
      <dgm:t>
        <a:bodyPr/>
        <a:lstStyle/>
        <a:p>
          <a:endParaRPr lang="tr-TR"/>
        </a:p>
      </dgm:t>
    </dgm:pt>
    <dgm:pt modelId="{BD27C67C-E184-46D3-8158-041B08ED3AC7}" type="parTrans" cxnId="{06F5E448-BE7D-4585-9755-B9D6BE350E53}">
      <dgm:prSet/>
      <dgm:spPr/>
      <dgm:t>
        <a:bodyPr/>
        <a:lstStyle/>
        <a:p>
          <a:endParaRPr lang="tr-TR"/>
        </a:p>
      </dgm:t>
    </dgm:pt>
    <dgm:pt modelId="{21117A79-3844-4D65-8CD3-E274C0E0643A}" type="pres">
      <dgm:prSet presAssocID="{A6854F5D-E39C-486D-A1EF-1739EE6915FF}" presName="cycle" presStyleCnt="0">
        <dgm:presLayoutVars>
          <dgm:dir/>
          <dgm:resizeHandles val="exact"/>
        </dgm:presLayoutVars>
      </dgm:prSet>
      <dgm:spPr/>
      <dgm:t>
        <a:bodyPr/>
        <a:lstStyle/>
        <a:p>
          <a:endParaRPr lang="tr-TR"/>
        </a:p>
      </dgm:t>
    </dgm:pt>
    <dgm:pt modelId="{237817B7-AD1B-4939-B772-F4D1F8FCF4FF}" type="pres">
      <dgm:prSet presAssocID="{0FEF90A9-3542-4F24-AF85-564B991766B6}" presName="node" presStyleLbl="node1" presStyleIdx="0" presStyleCnt="4">
        <dgm:presLayoutVars>
          <dgm:bulletEnabled val="1"/>
        </dgm:presLayoutVars>
      </dgm:prSet>
      <dgm:spPr/>
      <dgm:t>
        <a:bodyPr/>
        <a:lstStyle/>
        <a:p>
          <a:endParaRPr lang="tr-TR"/>
        </a:p>
      </dgm:t>
    </dgm:pt>
    <dgm:pt modelId="{377DA541-F5B3-480B-9BCB-4BC8D100952A}" type="pres">
      <dgm:prSet presAssocID="{5DAAED86-0C72-4FEC-BF15-B49A36E5DA87}" presName="sibTrans" presStyleLbl="sibTrans2D1" presStyleIdx="0" presStyleCnt="4"/>
      <dgm:spPr/>
      <dgm:t>
        <a:bodyPr/>
        <a:lstStyle/>
        <a:p>
          <a:endParaRPr lang="tr-TR"/>
        </a:p>
      </dgm:t>
    </dgm:pt>
    <dgm:pt modelId="{41F98A86-FA49-4CA0-BDFA-A700E684E0C1}" type="pres">
      <dgm:prSet presAssocID="{5DAAED86-0C72-4FEC-BF15-B49A36E5DA87}" presName="connectorText" presStyleLbl="sibTrans2D1" presStyleIdx="0" presStyleCnt="4"/>
      <dgm:spPr/>
      <dgm:t>
        <a:bodyPr/>
        <a:lstStyle/>
        <a:p>
          <a:endParaRPr lang="tr-TR"/>
        </a:p>
      </dgm:t>
    </dgm:pt>
    <dgm:pt modelId="{4E958F2A-AF86-4F80-82B9-519A4C198557}" type="pres">
      <dgm:prSet presAssocID="{51B1B937-7DF1-48E4-837A-68B99FF4F2A9}" presName="node" presStyleLbl="node1" presStyleIdx="1" presStyleCnt="4">
        <dgm:presLayoutVars>
          <dgm:bulletEnabled val="1"/>
        </dgm:presLayoutVars>
      </dgm:prSet>
      <dgm:spPr/>
      <dgm:t>
        <a:bodyPr/>
        <a:lstStyle/>
        <a:p>
          <a:endParaRPr lang="tr-TR"/>
        </a:p>
      </dgm:t>
    </dgm:pt>
    <dgm:pt modelId="{7AB76CC6-CDB0-48A9-BA71-AA7CBE70A068}" type="pres">
      <dgm:prSet presAssocID="{9FA2BB28-8367-4675-9FBF-E3CEDA3B5521}" presName="sibTrans" presStyleLbl="sibTrans2D1" presStyleIdx="1" presStyleCnt="4"/>
      <dgm:spPr/>
      <dgm:t>
        <a:bodyPr/>
        <a:lstStyle/>
        <a:p>
          <a:endParaRPr lang="tr-TR"/>
        </a:p>
      </dgm:t>
    </dgm:pt>
    <dgm:pt modelId="{F81FD2BA-F7FC-4B69-B13D-E68BE708A4F5}" type="pres">
      <dgm:prSet presAssocID="{9FA2BB28-8367-4675-9FBF-E3CEDA3B5521}" presName="connectorText" presStyleLbl="sibTrans2D1" presStyleIdx="1" presStyleCnt="4"/>
      <dgm:spPr/>
      <dgm:t>
        <a:bodyPr/>
        <a:lstStyle/>
        <a:p>
          <a:endParaRPr lang="tr-TR"/>
        </a:p>
      </dgm:t>
    </dgm:pt>
    <dgm:pt modelId="{76123C65-567D-4D1D-B50D-0D7FD66FC235}" type="pres">
      <dgm:prSet presAssocID="{10206B9A-B6C4-4305-BE99-7760EEF7F60D}" presName="node" presStyleLbl="node1" presStyleIdx="2" presStyleCnt="4">
        <dgm:presLayoutVars>
          <dgm:bulletEnabled val="1"/>
        </dgm:presLayoutVars>
      </dgm:prSet>
      <dgm:spPr/>
      <dgm:t>
        <a:bodyPr/>
        <a:lstStyle/>
        <a:p>
          <a:endParaRPr lang="tr-TR"/>
        </a:p>
      </dgm:t>
    </dgm:pt>
    <dgm:pt modelId="{5407B634-E460-4129-B284-73BD83009291}" type="pres">
      <dgm:prSet presAssocID="{193FF2F9-8E43-49F9-A76D-7B83D360D499}" presName="sibTrans" presStyleLbl="sibTrans2D1" presStyleIdx="2" presStyleCnt="4"/>
      <dgm:spPr/>
      <dgm:t>
        <a:bodyPr/>
        <a:lstStyle/>
        <a:p>
          <a:endParaRPr lang="tr-TR"/>
        </a:p>
      </dgm:t>
    </dgm:pt>
    <dgm:pt modelId="{9C4FE1B1-18B8-4F3F-B17B-0C5D69CEF559}" type="pres">
      <dgm:prSet presAssocID="{193FF2F9-8E43-49F9-A76D-7B83D360D499}" presName="connectorText" presStyleLbl="sibTrans2D1" presStyleIdx="2" presStyleCnt="4"/>
      <dgm:spPr/>
      <dgm:t>
        <a:bodyPr/>
        <a:lstStyle/>
        <a:p>
          <a:endParaRPr lang="tr-TR"/>
        </a:p>
      </dgm:t>
    </dgm:pt>
    <dgm:pt modelId="{AA314FB2-BFD8-4E9A-8537-CEAE1B3861F7}" type="pres">
      <dgm:prSet presAssocID="{CF984224-DB53-4800-BACF-8413008D085E}" presName="node" presStyleLbl="node1" presStyleIdx="3" presStyleCnt="4">
        <dgm:presLayoutVars>
          <dgm:bulletEnabled val="1"/>
        </dgm:presLayoutVars>
      </dgm:prSet>
      <dgm:spPr/>
      <dgm:t>
        <a:bodyPr/>
        <a:lstStyle/>
        <a:p>
          <a:endParaRPr lang="tr-TR"/>
        </a:p>
      </dgm:t>
    </dgm:pt>
    <dgm:pt modelId="{51DA0D89-16C7-4EBB-981D-2D5108B5E78B}" type="pres">
      <dgm:prSet presAssocID="{6D778014-0D7B-4286-82EB-928394CC2F46}" presName="sibTrans" presStyleLbl="sibTrans2D1" presStyleIdx="3" presStyleCnt="4"/>
      <dgm:spPr/>
      <dgm:t>
        <a:bodyPr/>
        <a:lstStyle/>
        <a:p>
          <a:endParaRPr lang="tr-TR"/>
        </a:p>
      </dgm:t>
    </dgm:pt>
    <dgm:pt modelId="{C6DD40E0-8B47-4774-8360-25E4E2551EEA}" type="pres">
      <dgm:prSet presAssocID="{6D778014-0D7B-4286-82EB-928394CC2F46}" presName="connectorText" presStyleLbl="sibTrans2D1" presStyleIdx="3" presStyleCnt="4"/>
      <dgm:spPr/>
      <dgm:t>
        <a:bodyPr/>
        <a:lstStyle/>
        <a:p>
          <a:endParaRPr lang="tr-TR"/>
        </a:p>
      </dgm:t>
    </dgm:pt>
  </dgm:ptLst>
  <dgm:cxnLst>
    <dgm:cxn modelId="{01DC9E60-2C7F-4B9A-ADA2-9DB3C6A218D9}" srcId="{A6854F5D-E39C-486D-A1EF-1739EE6915FF}" destId="{0FEF90A9-3542-4F24-AF85-564B991766B6}" srcOrd="0" destOrd="0" parTransId="{86DA6FDA-9E52-4135-B1A2-99CD6257A8BB}" sibTransId="{5DAAED86-0C72-4FEC-BF15-B49A36E5DA87}"/>
    <dgm:cxn modelId="{7F51EB8A-1CDE-4CED-95C6-9A161192CD8E}" type="presOf" srcId="{193FF2F9-8E43-49F9-A76D-7B83D360D499}" destId="{9C4FE1B1-18B8-4F3F-B17B-0C5D69CEF559}" srcOrd="1" destOrd="0" presId="urn:microsoft.com/office/officeart/2005/8/layout/cycle2"/>
    <dgm:cxn modelId="{3793CB5E-D10F-45FA-AC4D-A23E140D1FA1}" type="presOf" srcId="{6D778014-0D7B-4286-82EB-928394CC2F46}" destId="{51DA0D89-16C7-4EBB-981D-2D5108B5E78B}" srcOrd="0" destOrd="0" presId="urn:microsoft.com/office/officeart/2005/8/layout/cycle2"/>
    <dgm:cxn modelId="{639900C0-BC44-4111-B2BC-95D491F1738C}" srcId="{A6854F5D-E39C-486D-A1EF-1739EE6915FF}" destId="{51B1B937-7DF1-48E4-837A-68B99FF4F2A9}" srcOrd="1" destOrd="0" parTransId="{86E2FCC4-949C-44AA-9FCA-1BEC9264190A}" sibTransId="{9FA2BB28-8367-4675-9FBF-E3CEDA3B5521}"/>
    <dgm:cxn modelId="{310B148F-9138-4351-87B9-F4814A422F57}" type="presOf" srcId="{CF984224-DB53-4800-BACF-8413008D085E}" destId="{AA314FB2-BFD8-4E9A-8537-CEAE1B3861F7}" srcOrd="0" destOrd="0" presId="urn:microsoft.com/office/officeart/2005/8/layout/cycle2"/>
    <dgm:cxn modelId="{3C098BDD-923A-425D-9298-1A9C735AF747}" srcId="{A6854F5D-E39C-486D-A1EF-1739EE6915FF}" destId="{10206B9A-B6C4-4305-BE99-7760EEF7F60D}" srcOrd="2" destOrd="0" parTransId="{EAEBE2D1-FB50-438F-A5B1-D58AEA578321}" sibTransId="{193FF2F9-8E43-49F9-A76D-7B83D360D499}"/>
    <dgm:cxn modelId="{93BD0B72-0E13-4BBE-BB7A-35D7A2B7592F}" type="presOf" srcId="{5DAAED86-0C72-4FEC-BF15-B49A36E5DA87}" destId="{377DA541-F5B3-480B-9BCB-4BC8D100952A}" srcOrd="0" destOrd="0" presId="urn:microsoft.com/office/officeart/2005/8/layout/cycle2"/>
    <dgm:cxn modelId="{A67AA8A5-AFB4-47FB-9FBA-473537B12335}" type="presOf" srcId="{6D778014-0D7B-4286-82EB-928394CC2F46}" destId="{C6DD40E0-8B47-4774-8360-25E4E2551EEA}" srcOrd="1" destOrd="0" presId="urn:microsoft.com/office/officeart/2005/8/layout/cycle2"/>
    <dgm:cxn modelId="{D2879C62-BFBE-41D2-81D1-C0289816ABE7}" type="presOf" srcId="{0FEF90A9-3542-4F24-AF85-564B991766B6}" destId="{237817B7-AD1B-4939-B772-F4D1F8FCF4FF}" srcOrd="0" destOrd="0" presId="urn:microsoft.com/office/officeart/2005/8/layout/cycle2"/>
    <dgm:cxn modelId="{11E971E7-42B7-448C-982F-37F1CD96DD65}" type="presOf" srcId="{9FA2BB28-8367-4675-9FBF-E3CEDA3B5521}" destId="{7AB76CC6-CDB0-48A9-BA71-AA7CBE70A068}" srcOrd="0" destOrd="0" presId="urn:microsoft.com/office/officeart/2005/8/layout/cycle2"/>
    <dgm:cxn modelId="{DE805B8E-A66A-46B8-AA02-9750D4AD4575}" type="presOf" srcId="{5DAAED86-0C72-4FEC-BF15-B49A36E5DA87}" destId="{41F98A86-FA49-4CA0-BDFA-A700E684E0C1}" srcOrd="1" destOrd="0" presId="urn:microsoft.com/office/officeart/2005/8/layout/cycle2"/>
    <dgm:cxn modelId="{06F5E448-BE7D-4585-9755-B9D6BE350E53}" srcId="{A6854F5D-E39C-486D-A1EF-1739EE6915FF}" destId="{CF984224-DB53-4800-BACF-8413008D085E}" srcOrd="3" destOrd="0" parTransId="{BD27C67C-E184-46D3-8158-041B08ED3AC7}" sibTransId="{6D778014-0D7B-4286-82EB-928394CC2F46}"/>
    <dgm:cxn modelId="{1B36AEA7-253A-48CB-A9A1-B5AC71158117}" type="presOf" srcId="{10206B9A-B6C4-4305-BE99-7760EEF7F60D}" destId="{76123C65-567D-4D1D-B50D-0D7FD66FC235}" srcOrd="0" destOrd="0" presId="urn:microsoft.com/office/officeart/2005/8/layout/cycle2"/>
    <dgm:cxn modelId="{D9BB544C-1FD2-4CBE-9EF9-346470FE7A29}" type="presOf" srcId="{193FF2F9-8E43-49F9-A76D-7B83D360D499}" destId="{5407B634-E460-4129-B284-73BD83009291}" srcOrd="0" destOrd="0" presId="urn:microsoft.com/office/officeart/2005/8/layout/cycle2"/>
    <dgm:cxn modelId="{925F9F47-4832-4F99-9593-D3D72957E4E8}" type="presOf" srcId="{9FA2BB28-8367-4675-9FBF-E3CEDA3B5521}" destId="{F81FD2BA-F7FC-4B69-B13D-E68BE708A4F5}" srcOrd="1" destOrd="0" presId="urn:microsoft.com/office/officeart/2005/8/layout/cycle2"/>
    <dgm:cxn modelId="{BA6FD586-E67E-4CCA-84B9-FADE128E875E}" type="presOf" srcId="{51B1B937-7DF1-48E4-837A-68B99FF4F2A9}" destId="{4E958F2A-AF86-4F80-82B9-519A4C198557}" srcOrd="0" destOrd="0" presId="urn:microsoft.com/office/officeart/2005/8/layout/cycle2"/>
    <dgm:cxn modelId="{1B122480-6F83-4CF0-8E2A-B7619A76192E}" type="presOf" srcId="{A6854F5D-E39C-486D-A1EF-1739EE6915FF}" destId="{21117A79-3844-4D65-8CD3-E274C0E0643A}" srcOrd="0" destOrd="0" presId="urn:microsoft.com/office/officeart/2005/8/layout/cycle2"/>
    <dgm:cxn modelId="{E183461B-C2E7-4EB7-A1F8-65F085E9C4DC}" type="presParOf" srcId="{21117A79-3844-4D65-8CD3-E274C0E0643A}" destId="{237817B7-AD1B-4939-B772-F4D1F8FCF4FF}" srcOrd="0" destOrd="0" presId="urn:microsoft.com/office/officeart/2005/8/layout/cycle2"/>
    <dgm:cxn modelId="{06A2ADC3-9769-4990-8DB4-2E897A2F1E98}" type="presParOf" srcId="{21117A79-3844-4D65-8CD3-E274C0E0643A}" destId="{377DA541-F5B3-480B-9BCB-4BC8D100952A}" srcOrd="1" destOrd="0" presId="urn:microsoft.com/office/officeart/2005/8/layout/cycle2"/>
    <dgm:cxn modelId="{A3924966-F8CD-4E84-815D-596BEB5B9BD1}" type="presParOf" srcId="{377DA541-F5B3-480B-9BCB-4BC8D100952A}" destId="{41F98A86-FA49-4CA0-BDFA-A700E684E0C1}" srcOrd="0" destOrd="0" presId="urn:microsoft.com/office/officeart/2005/8/layout/cycle2"/>
    <dgm:cxn modelId="{FDB6E1EE-B692-4780-90EC-A36F121334A4}" type="presParOf" srcId="{21117A79-3844-4D65-8CD3-E274C0E0643A}" destId="{4E958F2A-AF86-4F80-82B9-519A4C198557}" srcOrd="2" destOrd="0" presId="urn:microsoft.com/office/officeart/2005/8/layout/cycle2"/>
    <dgm:cxn modelId="{8497076E-1BB8-4C67-A51B-4080B31F4A54}" type="presParOf" srcId="{21117A79-3844-4D65-8CD3-E274C0E0643A}" destId="{7AB76CC6-CDB0-48A9-BA71-AA7CBE70A068}" srcOrd="3" destOrd="0" presId="urn:microsoft.com/office/officeart/2005/8/layout/cycle2"/>
    <dgm:cxn modelId="{916293A6-415F-45EB-889A-0AA66F219788}" type="presParOf" srcId="{7AB76CC6-CDB0-48A9-BA71-AA7CBE70A068}" destId="{F81FD2BA-F7FC-4B69-B13D-E68BE708A4F5}" srcOrd="0" destOrd="0" presId="urn:microsoft.com/office/officeart/2005/8/layout/cycle2"/>
    <dgm:cxn modelId="{47B47009-1063-4BDC-A1E0-D4215A7CA6BB}" type="presParOf" srcId="{21117A79-3844-4D65-8CD3-E274C0E0643A}" destId="{76123C65-567D-4D1D-B50D-0D7FD66FC235}" srcOrd="4" destOrd="0" presId="urn:microsoft.com/office/officeart/2005/8/layout/cycle2"/>
    <dgm:cxn modelId="{D084C5F0-E6CF-4FDF-9442-E2AA08D89D0D}" type="presParOf" srcId="{21117A79-3844-4D65-8CD3-E274C0E0643A}" destId="{5407B634-E460-4129-B284-73BD83009291}" srcOrd="5" destOrd="0" presId="urn:microsoft.com/office/officeart/2005/8/layout/cycle2"/>
    <dgm:cxn modelId="{937ABEF4-FDF1-4BFA-98F7-ADD019496F79}" type="presParOf" srcId="{5407B634-E460-4129-B284-73BD83009291}" destId="{9C4FE1B1-18B8-4F3F-B17B-0C5D69CEF559}" srcOrd="0" destOrd="0" presId="urn:microsoft.com/office/officeart/2005/8/layout/cycle2"/>
    <dgm:cxn modelId="{09EF22D7-C47D-4B3F-A395-B8FAB5E1E87F}" type="presParOf" srcId="{21117A79-3844-4D65-8CD3-E274C0E0643A}" destId="{AA314FB2-BFD8-4E9A-8537-CEAE1B3861F7}" srcOrd="6" destOrd="0" presId="urn:microsoft.com/office/officeart/2005/8/layout/cycle2"/>
    <dgm:cxn modelId="{78F86457-CC73-4035-9054-D40C94380B46}" type="presParOf" srcId="{21117A79-3844-4D65-8CD3-E274C0E0643A}" destId="{51DA0D89-16C7-4EBB-981D-2D5108B5E78B}" srcOrd="7" destOrd="0" presId="urn:microsoft.com/office/officeart/2005/8/layout/cycle2"/>
    <dgm:cxn modelId="{78C18151-D649-4482-8CA5-159E415ACA28}" type="presParOf" srcId="{51DA0D89-16C7-4EBB-981D-2D5108B5E78B}" destId="{C6DD40E0-8B47-4774-8360-25E4E2551EE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7817B7-AD1B-4939-B772-F4D1F8FCF4FF}">
      <dsp:nvSpPr>
        <dsp:cNvPr id="0" name=""/>
        <dsp:cNvSpPr/>
      </dsp:nvSpPr>
      <dsp:spPr>
        <a:xfrm>
          <a:off x="1590645" y="288162"/>
          <a:ext cx="1499229" cy="149922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altLang="tr-TR" sz="1700" kern="1200" dirty="0" smtClean="0"/>
            <a:t>An initial state of equilibrium</a:t>
          </a:r>
          <a:endParaRPr lang="tr-TR" sz="1700" kern="1200" dirty="0"/>
        </a:p>
      </dsp:txBody>
      <dsp:txXfrm>
        <a:off x="1810202" y="507719"/>
        <a:ext cx="1060115" cy="1060115"/>
      </dsp:txXfrm>
    </dsp:sp>
    <dsp:sp modelId="{377DA541-F5B3-480B-9BCB-4BC8D100952A}">
      <dsp:nvSpPr>
        <dsp:cNvPr id="0" name=""/>
        <dsp:cNvSpPr/>
      </dsp:nvSpPr>
      <dsp:spPr>
        <a:xfrm rot="2700000">
          <a:off x="2928785" y="1572083"/>
          <a:ext cx="397552" cy="505989"/>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2946251" y="1631114"/>
        <a:ext cx="278286" cy="303593"/>
      </dsp:txXfrm>
    </dsp:sp>
    <dsp:sp modelId="{4E958F2A-AF86-4F80-82B9-519A4C198557}">
      <dsp:nvSpPr>
        <dsp:cNvPr id="0" name=""/>
        <dsp:cNvSpPr/>
      </dsp:nvSpPr>
      <dsp:spPr>
        <a:xfrm>
          <a:off x="3181160" y="1878677"/>
          <a:ext cx="1499229" cy="149922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altLang="tr-TR" sz="1700" kern="1200" dirty="0" smtClean="0"/>
            <a:t>dis-</a:t>
          </a:r>
          <a:r>
            <a:rPr lang="en-US" altLang="tr-TR" sz="1700" kern="1200" dirty="0" smtClean="0"/>
            <a:t> equilibrium</a:t>
          </a:r>
          <a:endParaRPr lang="tr-TR" sz="1700" kern="1200" dirty="0"/>
        </a:p>
      </dsp:txBody>
      <dsp:txXfrm>
        <a:off x="3400717" y="2098234"/>
        <a:ext cx="1060115" cy="1060115"/>
      </dsp:txXfrm>
    </dsp:sp>
    <dsp:sp modelId="{7AB76CC6-CDB0-48A9-BA71-AA7CBE70A068}">
      <dsp:nvSpPr>
        <dsp:cNvPr id="0" name=""/>
        <dsp:cNvSpPr/>
      </dsp:nvSpPr>
      <dsp:spPr>
        <a:xfrm rot="8100000">
          <a:off x="2944697" y="3162598"/>
          <a:ext cx="397552" cy="505989"/>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rot="10800000">
        <a:off x="3046497" y="3221629"/>
        <a:ext cx="278286" cy="303593"/>
      </dsp:txXfrm>
    </dsp:sp>
    <dsp:sp modelId="{76123C65-567D-4D1D-B50D-0D7FD66FC235}">
      <dsp:nvSpPr>
        <dsp:cNvPr id="0" name=""/>
        <dsp:cNvSpPr/>
      </dsp:nvSpPr>
      <dsp:spPr>
        <a:xfrm>
          <a:off x="1590645" y="3469192"/>
          <a:ext cx="1499229" cy="149922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altLang="tr-TR" sz="1700" kern="1200" dirty="0" smtClean="0"/>
            <a:t>awareness of the need</a:t>
          </a:r>
          <a:r>
            <a:rPr lang="tr-TR" altLang="tr-TR" sz="1700" kern="1200" dirty="0" smtClean="0"/>
            <a:t>, sensation </a:t>
          </a:r>
          <a:endParaRPr lang="tr-TR" sz="1700" kern="1200" dirty="0"/>
        </a:p>
      </dsp:txBody>
      <dsp:txXfrm>
        <a:off x="1810202" y="3688749"/>
        <a:ext cx="1060115" cy="1060115"/>
      </dsp:txXfrm>
    </dsp:sp>
    <dsp:sp modelId="{5407B634-E460-4129-B284-73BD83009291}">
      <dsp:nvSpPr>
        <dsp:cNvPr id="0" name=""/>
        <dsp:cNvSpPr/>
      </dsp:nvSpPr>
      <dsp:spPr>
        <a:xfrm rot="13500000">
          <a:off x="1354182" y="3178510"/>
          <a:ext cx="397552" cy="505989"/>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rot="10800000">
        <a:off x="1455982" y="3321875"/>
        <a:ext cx="278286" cy="303593"/>
      </dsp:txXfrm>
    </dsp:sp>
    <dsp:sp modelId="{AA314FB2-BFD8-4E9A-8537-CEAE1B3861F7}">
      <dsp:nvSpPr>
        <dsp:cNvPr id="0" name=""/>
        <dsp:cNvSpPr/>
      </dsp:nvSpPr>
      <dsp:spPr>
        <a:xfrm>
          <a:off x="130" y="1878677"/>
          <a:ext cx="1499229" cy="149922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altLang="tr-TR" sz="1700" kern="1200" dirty="0" smtClean="0"/>
            <a:t>Taking actions</a:t>
          </a:r>
          <a:endParaRPr lang="tr-TR" sz="1700" kern="1200" dirty="0"/>
        </a:p>
      </dsp:txBody>
      <dsp:txXfrm>
        <a:off x="219687" y="2098234"/>
        <a:ext cx="1060115" cy="1060115"/>
      </dsp:txXfrm>
    </dsp:sp>
    <dsp:sp modelId="{51DA0D89-16C7-4EBB-981D-2D5108B5E78B}">
      <dsp:nvSpPr>
        <dsp:cNvPr id="0" name=""/>
        <dsp:cNvSpPr/>
      </dsp:nvSpPr>
      <dsp:spPr>
        <a:xfrm rot="18900000">
          <a:off x="1338270" y="1587995"/>
          <a:ext cx="397552" cy="505989"/>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1355736" y="1731360"/>
        <a:ext cx="278286" cy="30359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1B5A8B-0F00-4D43-B5BF-5DB07E5EA1AB}" type="datetimeFigureOut">
              <a:rPr lang="tr-TR" smtClean="0"/>
              <a:t>14.04.2014</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5B8D3E-7D2B-40BA-B18E-C262D7D50C99}" type="slidenum">
              <a:rPr lang="tr-TR" smtClean="0"/>
              <a:t>‹#›</a:t>
            </a:fld>
            <a:endParaRPr lang="tr-TR"/>
          </a:p>
        </p:txBody>
      </p:sp>
    </p:spTree>
    <p:extLst>
      <p:ext uri="{BB962C8B-B14F-4D97-AF65-F5344CB8AC3E}">
        <p14:creationId xmlns:p14="http://schemas.microsoft.com/office/powerpoint/2010/main" val="436970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IT’S UNDEFINABLE. IT’S EXPERIENCED. </a:t>
            </a:r>
          </a:p>
          <a:p>
            <a:r>
              <a:rPr lang="tr-TR" dirty="0" smtClean="0"/>
              <a:t>WHAT IS GESTATLT THERAPY? FRITZ REPLIED: «DISCUSSING, TALKING, EXPLAINING IS UNREAL TO ME. I HATE INTELLECTUALIZING, DON’T YOU?»</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5</a:t>
            </a:fld>
            <a:endParaRPr lang="tr-TR"/>
          </a:p>
        </p:txBody>
      </p:sp>
    </p:spTree>
    <p:extLst>
      <p:ext uri="{BB962C8B-B14F-4D97-AF65-F5344CB8AC3E}">
        <p14:creationId xmlns:p14="http://schemas.microsoft.com/office/powerpoint/2010/main" val="2256490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YOLDA ARABA SÜRERKEN TELEFONA MESAJ GELDİĞİNİ DÜŞÜNELİM. YOLDA ARABA SÜRMEK</a:t>
            </a:r>
            <a:r>
              <a:rPr lang="tr-TR" baseline="0" dirty="0" smtClean="0"/>
              <a:t> ZEMİN, MESAJ SESİ FİGÜR OLUR. MERAKLA MESAJA BAKTIĞINIZDA MESAJ ZEMİN, ARABA KULLANMAK FİGÜR HALİNE DÖNÜŞÜR.  FIGURE-BACKGROUND</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30</a:t>
            </a:fld>
            <a:endParaRPr lang="tr-TR"/>
          </a:p>
        </p:txBody>
      </p:sp>
    </p:spTree>
    <p:extLst>
      <p:ext uri="{BB962C8B-B14F-4D97-AF65-F5344CB8AC3E}">
        <p14:creationId xmlns:p14="http://schemas.microsoft.com/office/powerpoint/2010/main" val="3785256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1" dirty="0" smtClean="0"/>
              <a:t>IN THE CASE OF VASE, WHICH COLOUR IS FIGURE</a:t>
            </a:r>
            <a:r>
              <a:rPr lang="tr-TR" b="1" baseline="0" dirty="0" smtClean="0"/>
              <a:t> AND WHICH COLOUR IS GROUND?</a:t>
            </a:r>
          </a:p>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IN THE CASE OF TWO</a:t>
            </a:r>
            <a:r>
              <a:rPr lang="tr-TR" b="1" baseline="0" dirty="0" smtClean="0"/>
              <a:t> FACES</a:t>
            </a:r>
            <a:r>
              <a:rPr lang="tr-TR" b="1" dirty="0" smtClean="0"/>
              <a:t>, WHICH COLOUR IS FIGURE</a:t>
            </a:r>
            <a:r>
              <a:rPr lang="tr-TR" b="1" baseline="0" dirty="0" smtClean="0"/>
              <a:t> AND WHICH COLOUR IS GROUND?</a:t>
            </a:r>
            <a:endParaRPr lang="tr-TR" b="1" dirty="0" smtClean="0"/>
          </a:p>
          <a:p>
            <a:endParaRPr lang="tr-TR" b="1" dirty="0" smtClean="0"/>
          </a:p>
          <a:p>
            <a:endParaRPr lang="tr-TR" b="1" dirty="0"/>
          </a:p>
        </p:txBody>
      </p:sp>
      <p:sp>
        <p:nvSpPr>
          <p:cNvPr id="4" name="Slide Number Placeholder 3"/>
          <p:cNvSpPr>
            <a:spLocks noGrp="1"/>
          </p:cNvSpPr>
          <p:nvPr>
            <p:ph type="sldNum" sz="quarter" idx="10"/>
          </p:nvPr>
        </p:nvSpPr>
        <p:spPr/>
        <p:txBody>
          <a:bodyPr/>
          <a:lstStyle/>
          <a:p>
            <a:fld id="{215B8D3E-7D2B-40BA-B18E-C262D7D50C99}" type="slidenum">
              <a:rPr lang="tr-TR" smtClean="0"/>
              <a:t>31</a:t>
            </a:fld>
            <a:endParaRPr lang="tr-TR"/>
          </a:p>
        </p:txBody>
      </p:sp>
    </p:spTree>
    <p:extLst>
      <p:ext uri="{BB962C8B-B14F-4D97-AF65-F5344CB8AC3E}">
        <p14:creationId xmlns:p14="http://schemas.microsoft.com/office/powerpoint/2010/main" val="2725076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RETROFLECTION:</a:t>
            </a:r>
            <a:r>
              <a:rPr lang="tr-TR" baseline="0" dirty="0" smtClean="0"/>
              <a:t> KENDİNE DÖNDÜRME</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41</a:t>
            </a:fld>
            <a:endParaRPr lang="tr-TR"/>
          </a:p>
        </p:txBody>
      </p:sp>
    </p:spTree>
    <p:extLst>
      <p:ext uri="{BB962C8B-B14F-4D97-AF65-F5344CB8AC3E}">
        <p14:creationId xmlns:p14="http://schemas.microsoft.com/office/powerpoint/2010/main" val="1952308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DEFLECTION. SAPTIRMA</a:t>
            </a:r>
          </a:p>
          <a:p>
            <a:endParaRPr lang="tr-TR" dirty="0" smtClean="0"/>
          </a:p>
          <a:p>
            <a:r>
              <a:rPr lang="tr-TR" dirty="0" smtClean="0"/>
              <a:t>CONFLUENCE: İÇİÇE GEÇME</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42</a:t>
            </a:fld>
            <a:endParaRPr lang="tr-TR"/>
          </a:p>
        </p:txBody>
      </p:sp>
    </p:spTree>
    <p:extLst>
      <p:ext uri="{BB962C8B-B14F-4D97-AF65-F5344CB8AC3E}">
        <p14:creationId xmlns:p14="http://schemas.microsoft.com/office/powerpoint/2010/main" val="2254756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GOODNESS OF FIT:UYUŞMA DERECESİ</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46</a:t>
            </a:fld>
            <a:endParaRPr lang="tr-TR"/>
          </a:p>
        </p:txBody>
      </p:sp>
    </p:spTree>
    <p:extLst>
      <p:ext uri="{BB962C8B-B14F-4D97-AF65-F5344CB8AC3E}">
        <p14:creationId xmlns:p14="http://schemas.microsoft.com/office/powerpoint/2010/main" val="2300406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ÇENEDE GERGİNLİK</a:t>
            </a:r>
          </a:p>
          <a:p>
            <a:r>
              <a:rPr lang="tr-TR" dirty="0" smtClean="0"/>
              <a:t>YUMRUK SIKIP</a:t>
            </a:r>
            <a:r>
              <a:rPr lang="tr-TR" baseline="0" dirty="0" smtClean="0"/>
              <a:t> AÇMA</a:t>
            </a:r>
          </a:p>
          <a:p>
            <a:r>
              <a:rPr lang="tr-TR" baseline="0" dirty="0" smtClean="0"/>
              <a:t>DUDAKLARI BÜZME</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51</a:t>
            </a:fld>
            <a:endParaRPr lang="tr-TR"/>
          </a:p>
        </p:txBody>
      </p:sp>
    </p:spTree>
    <p:extLst>
      <p:ext uri="{BB962C8B-B14F-4D97-AF65-F5344CB8AC3E}">
        <p14:creationId xmlns:p14="http://schemas.microsoft.com/office/powerpoint/2010/main" val="246145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ÖRNEĞİN ÇOK ALÇAK SESLE KONUŞAN BİR KİŞİDEN SESİNİ YÜKSELTMESİ İSTENEBİLİR. BU DEĞİŞMEYİ</a:t>
            </a:r>
            <a:r>
              <a:rPr lang="tr-TR" baseline="0" dirty="0" smtClean="0"/>
              <a:t> HANGİ DUYGU, DÜŞÜNCE YA DA DUYUMUN UYARDIĞINI ANLATMASI İSTENİR. </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53</a:t>
            </a:fld>
            <a:endParaRPr lang="tr-TR"/>
          </a:p>
        </p:txBody>
      </p:sp>
    </p:spTree>
    <p:extLst>
      <p:ext uri="{BB962C8B-B14F-4D97-AF65-F5344CB8AC3E}">
        <p14:creationId xmlns:p14="http://schemas.microsoft.com/office/powerpoint/2010/main" val="1531302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54</a:t>
            </a:fld>
            <a:endParaRPr lang="tr-TR"/>
          </a:p>
        </p:txBody>
      </p:sp>
    </p:spTree>
    <p:extLst>
      <p:ext uri="{BB962C8B-B14F-4D97-AF65-F5344CB8AC3E}">
        <p14:creationId xmlns:p14="http://schemas.microsoft.com/office/powerpoint/2010/main" val="17557423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SUBTLE: GÖZE ÇARPMAYAN</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64</a:t>
            </a:fld>
            <a:endParaRPr lang="tr-TR"/>
          </a:p>
        </p:txBody>
      </p:sp>
    </p:spTree>
    <p:extLst>
      <p:ext uri="{BB962C8B-B14F-4D97-AF65-F5344CB8AC3E}">
        <p14:creationId xmlns:p14="http://schemas.microsoft.com/office/powerpoint/2010/main" val="1320309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tr-TR" sz="1200" dirty="0" smtClean="0"/>
              <a:t>compatible with </a:t>
            </a:r>
            <a:r>
              <a:rPr lang="tr-TR" altLang="tr-TR" sz="1200" dirty="0" smtClean="0"/>
              <a:t>: uyumlu</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75</a:t>
            </a:fld>
            <a:endParaRPr lang="tr-TR"/>
          </a:p>
        </p:txBody>
      </p:sp>
    </p:spTree>
    <p:extLst>
      <p:ext uri="{BB962C8B-B14F-4D97-AF65-F5344CB8AC3E}">
        <p14:creationId xmlns:p14="http://schemas.microsoft.com/office/powerpoint/2010/main" val="3458589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MARTIN BUBER WROTE</a:t>
            </a:r>
            <a:r>
              <a:rPr lang="tr-TR" baseline="0" dirty="0" smtClean="0"/>
              <a:t> ABOUT I-THOU RELATIONSHIP.</a:t>
            </a:r>
            <a:r>
              <a:rPr lang="tr-TR" dirty="0" smtClean="0"/>
              <a:t> </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8</a:t>
            </a:fld>
            <a:endParaRPr lang="tr-TR"/>
          </a:p>
        </p:txBody>
      </p:sp>
    </p:spTree>
    <p:extLst>
      <p:ext uri="{BB962C8B-B14F-4D97-AF65-F5344CB8AC3E}">
        <p14:creationId xmlns:p14="http://schemas.microsoft.com/office/powerpoint/2010/main" val="6583171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tr-TR" dirty="0" smtClean="0"/>
              <a:t>Errant</a:t>
            </a:r>
            <a:r>
              <a:rPr lang="tr-TR" altLang="tr-TR" dirty="0" smtClean="0"/>
              <a:t>: hatalı</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78</a:t>
            </a:fld>
            <a:endParaRPr lang="tr-TR"/>
          </a:p>
        </p:txBody>
      </p:sp>
    </p:spTree>
    <p:extLst>
      <p:ext uri="{BB962C8B-B14F-4D97-AF65-F5344CB8AC3E}">
        <p14:creationId xmlns:p14="http://schemas.microsoft.com/office/powerpoint/2010/main" val="1060024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b="1" dirty="0"/>
          </a:p>
        </p:txBody>
      </p:sp>
      <p:sp>
        <p:nvSpPr>
          <p:cNvPr id="4" name="Slide Number Placeholder 3"/>
          <p:cNvSpPr>
            <a:spLocks noGrp="1"/>
          </p:cNvSpPr>
          <p:nvPr>
            <p:ph type="sldNum" sz="quarter" idx="10"/>
          </p:nvPr>
        </p:nvSpPr>
        <p:spPr/>
        <p:txBody>
          <a:bodyPr/>
          <a:lstStyle/>
          <a:p>
            <a:fld id="{215B8D3E-7D2B-40BA-B18E-C262D7D50C99}" type="slidenum">
              <a:rPr lang="tr-TR" smtClean="0"/>
              <a:t>9</a:t>
            </a:fld>
            <a:endParaRPr lang="tr-TR"/>
          </a:p>
        </p:txBody>
      </p:sp>
    </p:spTree>
    <p:extLst>
      <p:ext uri="{BB962C8B-B14F-4D97-AF65-F5344CB8AC3E}">
        <p14:creationId xmlns:p14="http://schemas.microsoft.com/office/powerpoint/2010/main" val="67416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ORGONE ACCUMULATOR</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11</a:t>
            </a:fld>
            <a:endParaRPr lang="tr-TR"/>
          </a:p>
        </p:txBody>
      </p:sp>
    </p:spTree>
    <p:extLst>
      <p:ext uri="{BB962C8B-B14F-4D97-AF65-F5344CB8AC3E}">
        <p14:creationId xmlns:p14="http://schemas.microsoft.com/office/powerpoint/2010/main" val="1830469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IN</a:t>
            </a:r>
            <a:r>
              <a:rPr lang="tr-TR" baseline="0" dirty="0" smtClean="0"/>
              <a:t> EUROPE. </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12</a:t>
            </a:fld>
            <a:endParaRPr lang="tr-TR"/>
          </a:p>
        </p:txBody>
      </p:sp>
    </p:spTree>
    <p:extLst>
      <p:ext uri="{BB962C8B-B14F-4D97-AF65-F5344CB8AC3E}">
        <p14:creationId xmlns:p14="http://schemas.microsoft.com/office/powerpoint/2010/main" val="1999434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WAS PUBLISHED. THIS BOOK IS REFERRED</a:t>
            </a:r>
            <a:r>
              <a:rPr lang="tr-TR" baseline="0" dirty="0" smtClean="0"/>
              <a:t> TO AS THE BIBLE OF GESTALT THERAPISTS.</a:t>
            </a:r>
          </a:p>
          <a:p>
            <a:r>
              <a:rPr lang="en-US" altLang="tr-TR" dirty="0" smtClean="0"/>
              <a:t>ANTI-ESTABLISHMENT</a:t>
            </a:r>
            <a:r>
              <a:rPr lang="tr-TR" altLang="tr-TR" dirty="0" smtClean="0"/>
              <a:t>: DÜZEN KARŞITI</a:t>
            </a:r>
            <a:r>
              <a:rPr lang="en-US" altLang="tr-TR" dirty="0" smtClean="0"/>
              <a:t> </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14</a:t>
            </a:fld>
            <a:endParaRPr lang="tr-TR"/>
          </a:p>
        </p:txBody>
      </p:sp>
    </p:spTree>
    <p:extLst>
      <p:ext uri="{BB962C8B-B14F-4D97-AF65-F5344CB8AC3E}">
        <p14:creationId xmlns:p14="http://schemas.microsoft.com/office/powerpoint/2010/main" val="3248400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APARTHEID  REGIME: RACISM IN SOUTH AFRICA</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15</a:t>
            </a:fld>
            <a:endParaRPr lang="tr-TR"/>
          </a:p>
        </p:txBody>
      </p:sp>
    </p:spTree>
    <p:extLst>
      <p:ext uri="{BB962C8B-B14F-4D97-AF65-F5344CB8AC3E}">
        <p14:creationId xmlns:p14="http://schemas.microsoft.com/office/powerpoint/2010/main" val="2328076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SUCH AS PERSEN-CENTERED THERAPY</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21</a:t>
            </a:fld>
            <a:endParaRPr lang="tr-TR"/>
          </a:p>
        </p:txBody>
      </p:sp>
    </p:spTree>
    <p:extLst>
      <p:ext uri="{BB962C8B-B14F-4D97-AF65-F5344CB8AC3E}">
        <p14:creationId xmlns:p14="http://schemas.microsoft.com/office/powerpoint/2010/main" val="3951449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LIKE</a:t>
            </a:r>
            <a:r>
              <a:rPr lang="tr-TR" baseline="0" dirty="0" smtClean="0"/>
              <a:t> ADLERIAN AND ROGERIAN THEORIES, </a:t>
            </a:r>
            <a:endParaRPr lang="tr-TR" dirty="0"/>
          </a:p>
        </p:txBody>
      </p:sp>
      <p:sp>
        <p:nvSpPr>
          <p:cNvPr id="4" name="Slide Number Placeholder 3"/>
          <p:cNvSpPr>
            <a:spLocks noGrp="1"/>
          </p:cNvSpPr>
          <p:nvPr>
            <p:ph type="sldNum" sz="quarter" idx="10"/>
          </p:nvPr>
        </p:nvSpPr>
        <p:spPr/>
        <p:txBody>
          <a:bodyPr/>
          <a:lstStyle/>
          <a:p>
            <a:fld id="{215B8D3E-7D2B-40BA-B18E-C262D7D50C99}" type="slidenum">
              <a:rPr lang="tr-TR" smtClean="0"/>
              <a:t>28</a:t>
            </a:fld>
            <a:endParaRPr lang="tr-TR"/>
          </a:p>
        </p:txBody>
      </p:sp>
    </p:spTree>
    <p:extLst>
      <p:ext uri="{BB962C8B-B14F-4D97-AF65-F5344CB8AC3E}">
        <p14:creationId xmlns:p14="http://schemas.microsoft.com/office/powerpoint/2010/main" val="345403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ABE8E8B-E24B-4610-B336-502C4EAC1C57}" type="datetimeFigureOut">
              <a:rPr lang="tr-TR" smtClean="0"/>
              <a:t>14.04.2014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3337182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ABE8E8B-E24B-4610-B336-502C4EAC1C57}" type="datetimeFigureOut">
              <a:rPr lang="tr-TR" smtClean="0"/>
              <a:t>14.04.2014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166293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ABE8E8B-E24B-4610-B336-502C4EAC1C57}" type="datetimeFigureOut">
              <a:rPr lang="tr-TR" smtClean="0"/>
              <a:t>14.04.2014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136402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ABE8E8B-E24B-4610-B336-502C4EAC1C57}" type="datetimeFigureOut">
              <a:rPr lang="tr-TR" smtClean="0"/>
              <a:t>14.04.2014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207100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BE8E8B-E24B-4610-B336-502C4EAC1C57}" type="datetimeFigureOut">
              <a:rPr lang="tr-TR" smtClean="0"/>
              <a:t>14.04.2014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4126678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ABE8E8B-E24B-4610-B336-502C4EAC1C57}" type="datetimeFigureOut">
              <a:rPr lang="tr-TR" smtClean="0"/>
              <a:t>14.04.2014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1017958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ABE8E8B-E24B-4610-B336-502C4EAC1C57}" type="datetimeFigureOut">
              <a:rPr lang="tr-TR" smtClean="0"/>
              <a:t>14.04.2014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1634247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ABE8E8B-E24B-4610-B336-502C4EAC1C57}" type="datetimeFigureOut">
              <a:rPr lang="tr-TR" smtClean="0"/>
              <a:t>14.04.2014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218462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E8E8B-E24B-4610-B336-502C4EAC1C57}" type="datetimeFigureOut">
              <a:rPr lang="tr-TR" smtClean="0"/>
              <a:t>14.04.2014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1500180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E8E8B-E24B-4610-B336-502C4EAC1C57}" type="datetimeFigureOut">
              <a:rPr lang="tr-TR" smtClean="0"/>
              <a:t>14.04.2014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4208877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E8E8B-E24B-4610-B336-502C4EAC1C57}" type="datetimeFigureOut">
              <a:rPr lang="tr-TR" smtClean="0"/>
              <a:t>14.04.2014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BD4A85-C3BF-4576-ABA4-FA72DC04EB18}" type="slidenum">
              <a:rPr lang="tr-TR" smtClean="0"/>
              <a:t>‹#›</a:t>
            </a:fld>
            <a:endParaRPr lang="tr-TR"/>
          </a:p>
        </p:txBody>
      </p:sp>
    </p:spTree>
    <p:extLst>
      <p:ext uri="{BB962C8B-B14F-4D97-AF65-F5344CB8AC3E}">
        <p14:creationId xmlns:p14="http://schemas.microsoft.com/office/powerpoint/2010/main" val="1173454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E8E8B-E24B-4610-B336-502C4EAC1C57}" type="datetimeFigureOut">
              <a:rPr lang="tr-TR" smtClean="0"/>
              <a:t>14.04.2014</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D4A85-C3BF-4576-ABA4-FA72DC04EB18}" type="slidenum">
              <a:rPr lang="tr-TR" smtClean="0"/>
              <a:t>‹#›</a:t>
            </a:fld>
            <a:endParaRPr lang="tr-TR"/>
          </a:p>
        </p:txBody>
      </p:sp>
    </p:spTree>
    <p:extLst>
      <p:ext uri="{BB962C8B-B14F-4D97-AF65-F5344CB8AC3E}">
        <p14:creationId xmlns:p14="http://schemas.microsoft.com/office/powerpoint/2010/main" val="119065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algn="ctr" eaLnBrk="1" hangingPunct="1"/>
            <a:r>
              <a:rPr lang="tr-TR" altLang="tr-TR" sz="3600" b="1" smtClean="0"/>
              <a:t>PSY 245</a:t>
            </a:r>
            <a:br>
              <a:rPr lang="tr-TR" altLang="tr-TR" sz="3600" b="1" smtClean="0"/>
            </a:br>
            <a:r>
              <a:rPr lang="tr-TR" altLang="tr-TR" sz="3600" b="1" smtClean="0"/>
              <a:t>CLINICAL PSYCHOLOGY-II</a:t>
            </a:r>
            <a:endParaRPr lang="en-US" altLang="tr-TR" sz="3600" b="1" smtClean="0"/>
          </a:p>
        </p:txBody>
      </p:sp>
      <p:sp>
        <p:nvSpPr>
          <p:cNvPr id="3075" name="Rectangle 3"/>
          <p:cNvSpPr>
            <a:spLocks noGrp="1" noChangeArrowheads="1"/>
          </p:cNvSpPr>
          <p:nvPr>
            <p:ph type="body" idx="1"/>
          </p:nvPr>
        </p:nvSpPr>
        <p:spPr/>
        <p:txBody>
          <a:bodyPr/>
          <a:lstStyle/>
          <a:p>
            <a:pPr eaLnBrk="1" hangingPunct="1"/>
            <a:endParaRPr lang="tr-TR" altLang="tr-TR" b="1" dirty="0" smtClean="0"/>
          </a:p>
          <a:p>
            <a:pPr eaLnBrk="1" hangingPunct="1"/>
            <a:endParaRPr lang="tr-TR" altLang="tr-TR" b="1" dirty="0" smtClean="0"/>
          </a:p>
          <a:p>
            <a:pPr eaLnBrk="1" hangingPunct="1"/>
            <a:endParaRPr lang="tr-TR" altLang="tr-TR" b="1" dirty="0" smtClean="0"/>
          </a:p>
          <a:p>
            <a:pPr algn="ctr" eaLnBrk="1" hangingPunct="1"/>
            <a:r>
              <a:rPr lang="tr-TR" altLang="tr-TR" b="1" dirty="0" smtClean="0"/>
              <a:t>Assoc. Prof. Dr. BAHAR BAŞTUĞ </a:t>
            </a:r>
          </a:p>
          <a:p>
            <a:pPr algn="ctr" eaLnBrk="1" hangingPunct="1"/>
            <a:r>
              <a:rPr lang="tr-TR" altLang="tr-TR" b="1" dirty="0" smtClean="0"/>
              <a:t>Clinical Psychologist</a:t>
            </a:r>
            <a:endParaRPr lang="en-US" altLang="tr-TR" b="1" dirty="0" smtClean="0"/>
          </a:p>
          <a:p>
            <a:pPr eaLnBrk="1" hangingPunct="1"/>
            <a:endParaRPr lang="en-US" altLang="tr-TR" dirty="0" smtClean="0"/>
          </a:p>
        </p:txBody>
      </p:sp>
    </p:spTree>
    <p:extLst>
      <p:ext uri="{BB962C8B-B14F-4D97-AF65-F5344CB8AC3E}">
        <p14:creationId xmlns:p14="http://schemas.microsoft.com/office/powerpoint/2010/main" val="2280939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Biographical Information: Fritz </a:t>
            </a:r>
            <a:r>
              <a:rPr lang="en-US" dirty="0" err="1">
                <a:solidFill>
                  <a:srgbClr val="0070C0"/>
                </a:solidFill>
              </a:rPr>
              <a:t>Perls</a:t>
            </a:r>
            <a:r>
              <a:rPr lang="en-US" dirty="0">
                <a:solidFill>
                  <a:srgbClr val="0070C0"/>
                </a:solidFill>
              </a:rPr>
              <a:t> and Laura Posner </a:t>
            </a:r>
            <a:r>
              <a:rPr lang="en-US" dirty="0" err="1">
                <a:solidFill>
                  <a:srgbClr val="0070C0"/>
                </a:solidFill>
              </a:rPr>
              <a:t>Perls</a:t>
            </a:r>
            <a:endParaRPr lang="tr-TR" dirty="0"/>
          </a:p>
        </p:txBody>
      </p:sp>
      <p:sp>
        <p:nvSpPr>
          <p:cNvPr id="3" name="Content Placeholder 2"/>
          <p:cNvSpPr>
            <a:spLocks noGrp="1"/>
          </p:cNvSpPr>
          <p:nvPr>
            <p:ph idx="1"/>
          </p:nvPr>
        </p:nvSpPr>
        <p:spPr/>
        <p:txBody>
          <a:bodyPr/>
          <a:lstStyle/>
          <a:p>
            <a:endParaRPr lang="tr-TR" dirty="0" smtClean="0"/>
          </a:p>
          <a:p>
            <a:r>
              <a:rPr lang="en-US" dirty="0" smtClean="0"/>
              <a:t>Not </a:t>
            </a:r>
            <a:r>
              <a:rPr lang="en-US" dirty="0"/>
              <a:t>long after their marriage they fled </a:t>
            </a:r>
            <a:r>
              <a:rPr lang="en-US" dirty="0" smtClean="0"/>
              <a:t>the </a:t>
            </a:r>
            <a:r>
              <a:rPr lang="en-US" dirty="0"/>
              <a:t>Nazis with the clothes on their backs and about $25, moving briefly to Amsterdam, then to  South Africa.</a:t>
            </a:r>
          </a:p>
          <a:p>
            <a:endParaRPr lang="tr-TR" dirty="0"/>
          </a:p>
        </p:txBody>
      </p:sp>
    </p:spTree>
    <p:extLst>
      <p:ext uri="{BB962C8B-B14F-4D97-AF65-F5344CB8AC3E}">
        <p14:creationId xmlns:p14="http://schemas.microsoft.com/office/powerpoint/2010/main" val="2488498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Historical Context </a:t>
            </a:r>
            <a:endParaRPr lang="tr-TR" dirty="0"/>
          </a:p>
        </p:txBody>
      </p:sp>
      <p:sp>
        <p:nvSpPr>
          <p:cNvPr id="3" name="Content Placeholder 2"/>
          <p:cNvSpPr>
            <a:spLocks noGrp="1"/>
          </p:cNvSpPr>
          <p:nvPr>
            <p:ph idx="1"/>
          </p:nvPr>
        </p:nvSpPr>
        <p:spPr/>
        <p:txBody>
          <a:bodyPr/>
          <a:lstStyle/>
          <a:p>
            <a:pPr marL="457200" lvl="1" indent="0">
              <a:buNone/>
              <a:defRPr/>
            </a:pPr>
            <a:r>
              <a:rPr lang="en-US" dirty="0"/>
              <a:t>Wilhelm </a:t>
            </a:r>
            <a:r>
              <a:rPr lang="en-US" dirty="0" smtClean="0"/>
              <a:t>Reich</a:t>
            </a:r>
            <a:r>
              <a:rPr lang="tr-TR" dirty="0" smtClean="0"/>
              <a:t> was the first analyst of Fritz. </a:t>
            </a:r>
            <a:r>
              <a:rPr lang="en-US" dirty="0" smtClean="0"/>
              <a:t> </a:t>
            </a:r>
            <a:endParaRPr lang="en-US" dirty="0"/>
          </a:p>
          <a:p>
            <a:pPr lvl="2">
              <a:defRPr/>
            </a:pPr>
            <a:endParaRPr lang="tr-TR" dirty="0" smtClean="0"/>
          </a:p>
          <a:p>
            <a:pPr lvl="2">
              <a:defRPr/>
            </a:pPr>
            <a:endParaRPr lang="tr-TR" dirty="0"/>
          </a:p>
          <a:p>
            <a:pPr lvl="2">
              <a:defRPr/>
            </a:pPr>
            <a:r>
              <a:rPr lang="tr-TR" dirty="0" smtClean="0"/>
              <a:t>Reich’s</a:t>
            </a:r>
            <a:r>
              <a:rPr lang="en-US" dirty="0" smtClean="0"/>
              <a:t> </a:t>
            </a:r>
            <a:r>
              <a:rPr lang="en-US" dirty="0"/>
              <a:t>psychotherapy focused on observing clients’ facial expressions and body positions.</a:t>
            </a:r>
          </a:p>
          <a:p>
            <a:pPr lvl="2">
              <a:defRPr/>
            </a:pPr>
            <a:endParaRPr lang="tr-TR" dirty="0" smtClean="0"/>
          </a:p>
          <a:p>
            <a:pPr lvl="2">
              <a:defRPr/>
            </a:pPr>
            <a:r>
              <a:rPr lang="tr-TR" dirty="0" smtClean="0"/>
              <a:t>For Reich, l</a:t>
            </a:r>
            <a:r>
              <a:rPr lang="en-US" dirty="0" err="1" smtClean="0"/>
              <a:t>ibido</a:t>
            </a:r>
            <a:r>
              <a:rPr lang="en-US" dirty="0" smtClean="0"/>
              <a:t> </a:t>
            </a:r>
            <a:r>
              <a:rPr lang="en-US" dirty="0"/>
              <a:t>was seen as a positive force or energy characterized by excitement</a:t>
            </a:r>
            <a:r>
              <a:rPr lang="en-US" dirty="0" smtClean="0"/>
              <a:t>.</a:t>
            </a:r>
            <a:endParaRPr lang="tr-TR" dirty="0" smtClean="0"/>
          </a:p>
          <a:p>
            <a:pPr lvl="2">
              <a:defRPr/>
            </a:pPr>
            <a:endParaRPr lang="tr-TR" dirty="0"/>
          </a:p>
          <a:p>
            <a:pPr marL="914400" lvl="2" indent="0">
              <a:buNone/>
              <a:defRPr/>
            </a:pPr>
            <a:endParaRPr lang="en-US" dirty="0"/>
          </a:p>
          <a:p>
            <a:endParaRPr lang="tr-TR"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8234" y="4860179"/>
            <a:ext cx="1638300"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227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Historical </a:t>
            </a:r>
            <a:r>
              <a:rPr lang="en-US" altLang="tr-TR" dirty="0" smtClean="0">
                <a:solidFill>
                  <a:srgbClr val="0070C0"/>
                </a:solidFill>
              </a:rPr>
              <a:t>Context</a:t>
            </a:r>
            <a:endParaRPr lang="tr-TR" dirty="0"/>
          </a:p>
        </p:txBody>
      </p:sp>
      <p:sp>
        <p:nvSpPr>
          <p:cNvPr id="3" name="Content Placeholder 2"/>
          <p:cNvSpPr>
            <a:spLocks noGrp="1"/>
          </p:cNvSpPr>
          <p:nvPr>
            <p:ph idx="1"/>
          </p:nvPr>
        </p:nvSpPr>
        <p:spPr/>
        <p:txBody>
          <a:bodyPr/>
          <a:lstStyle/>
          <a:p>
            <a:pPr marL="342900" lvl="1" indent="-342900">
              <a:buFont typeface="Arial" pitchFamily="34" charset="0"/>
              <a:buChar char="•"/>
              <a:defRPr/>
            </a:pPr>
            <a:r>
              <a:rPr lang="en-US" sz="3200" dirty="0"/>
              <a:t>Fritz and Laura in South </a:t>
            </a:r>
            <a:r>
              <a:rPr lang="en-US" sz="3200" dirty="0" smtClean="0"/>
              <a:t>Africa</a:t>
            </a:r>
            <a:r>
              <a:rPr lang="tr-TR" sz="3200" dirty="0" smtClean="0"/>
              <a:t> for about 12 years. </a:t>
            </a:r>
            <a:endParaRPr lang="en-US" sz="3200" dirty="0"/>
          </a:p>
          <a:p>
            <a:pPr lvl="1">
              <a:defRPr/>
            </a:pPr>
            <a:r>
              <a:rPr lang="en-US" dirty="0"/>
              <a:t>Fritz had a meeting with Freud that freed him from the dogma of psychoanalytic thinking</a:t>
            </a:r>
            <a:r>
              <a:rPr lang="en-US" dirty="0" smtClean="0"/>
              <a:t>.</a:t>
            </a:r>
            <a:endParaRPr lang="tr-TR" dirty="0" smtClean="0"/>
          </a:p>
          <a:p>
            <a:pPr lvl="1">
              <a:defRPr/>
            </a:pPr>
            <a:r>
              <a:rPr lang="tr-TR" dirty="0" smtClean="0"/>
              <a:t>During the South Africa days, Laura had two daughters. She observed the children eating and chewing behaviors. </a:t>
            </a:r>
            <a:endParaRPr lang="tr-TR"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4800600"/>
            <a:ext cx="20574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69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Historical </a:t>
            </a:r>
            <a:r>
              <a:rPr lang="en-US" altLang="tr-TR" dirty="0" smtClean="0">
                <a:solidFill>
                  <a:srgbClr val="0070C0"/>
                </a:solidFill>
              </a:rPr>
              <a:t>Context</a:t>
            </a:r>
            <a:endParaRPr lang="tr-TR" dirty="0"/>
          </a:p>
        </p:txBody>
      </p:sp>
      <p:sp>
        <p:nvSpPr>
          <p:cNvPr id="3" name="Content Placeholder 2"/>
          <p:cNvSpPr>
            <a:spLocks noGrp="1"/>
          </p:cNvSpPr>
          <p:nvPr>
            <p:ph idx="1"/>
          </p:nvPr>
        </p:nvSpPr>
        <p:spPr/>
        <p:txBody>
          <a:bodyPr/>
          <a:lstStyle/>
          <a:p>
            <a:r>
              <a:rPr lang="en-US" dirty="0"/>
              <a:t>Chewing, eating and digesting became important themes in Gestalt theory. </a:t>
            </a:r>
          </a:p>
          <a:p>
            <a:endParaRPr lang="tr-TR" dirty="0" smtClean="0"/>
          </a:p>
          <a:p>
            <a:r>
              <a:rPr lang="tr-TR" dirty="0" smtClean="0"/>
              <a:t>When people eat, they bite off what they can chew. When they’re exposed to ideas, they mentally chew it to digest the ideas. </a:t>
            </a:r>
            <a:r>
              <a:rPr lang="tr-TR" b="1" dirty="0" smtClean="0">
                <a:solidFill>
                  <a:srgbClr val="FF0000"/>
                </a:solidFill>
              </a:rPr>
              <a:t>Mental metabolism</a:t>
            </a:r>
            <a:endParaRPr lang="tr-TR" b="1" dirty="0">
              <a:solidFill>
                <a:srgbClr val="FF0000"/>
              </a:solidFill>
            </a:endParaRPr>
          </a:p>
        </p:txBody>
      </p:sp>
    </p:spTree>
    <p:extLst>
      <p:ext uri="{BB962C8B-B14F-4D97-AF65-F5344CB8AC3E}">
        <p14:creationId xmlns:p14="http://schemas.microsoft.com/office/powerpoint/2010/main" val="282633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tr-TR" dirty="0" smtClean="0">
                <a:solidFill>
                  <a:srgbClr val="0070C0"/>
                </a:solidFill>
              </a:rPr>
              <a:t>Historical Context</a:t>
            </a:r>
          </a:p>
        </p:txBody>
      </p:sp>
      <p:sp>
        <p:nvSpPr>
          <p:cNvPr id="6147" name="Content Placeholder 2"/>
          <p:cNvSpPr>
            <a:spLocks noGrp="1"/>
          </p:cNvSpPr>
          <p:nvPr>
            <p:ph idx="1"/>
          </p:nvPr>
        </p:nvSpPr>
        <p:spPr/>
        <p:txBody>
          <a:bodyPr>
            <a:normAutofit fontScale="92500"/>
          </a:bodyPr>
          <a:lstStyle/>
          <a:p>
            <a:pPr eaLnBrk="1" hangingPunct="1"/>
            <a:r>
              <a:rPr lang="en-US" altLang="tr-TR" dirty="0" smtClean="0"/>
              <a:t>The Gestalt Therapy Bible</a:t>
            </a:r>
          </a:p>
          <a:p>
            <a:pPr lvl="1" eaLnBrk="1" hangingPunct="1"/>
            <a:r>
              <a:rPr lang="en-US" altLang="tr-TR" i="1" dirty="0" smtClean="0"/>
              <a:t>Gestalt Therapy: Excitement and Growth of the Human Personality </a:t>
            </a:r>
            <a:r>
              <a:rPr lang="en-US" altLang="tr-TR" dirty="0" smtClean="0"/>
              <a:t>(1951)</a:t>
            </a:r>
          </a:p>
          <a:p>
            <a:pPr lvl="2" eaLnBrk="1" hangingPunct="1"/>
            <a:endParaRPr lang="en-US" altLang="tr-TR" dirty="0" smtClean="0"/>
          </a:p>
          <a:p>
            <a:pPr eaLnBrk="1" hangingPunct="1"/>
            <a:r>
              <a:rPr lang="en-US" altLang="tr-TR" dirty="0" smtClean="0"/>
              <a:t>Fascism and World War II</a:t>
            </a:r>
            <a:endParaRPr lang="tr-TR" altLang="tr-TR" dirty="0" smtClean="0"/>
          </a:p>
          <a:p>
            <a:pPr marL="0" indent="0">
              <a:buNone/>
            </a:pPr>
            <a:r>
              <a:rPr lang="tr-TR" altLang="tr-TR" dirty="0"/>
              <a:t>	</a:t>
            </a:r>
            <a:r>
              <a:rPr lang="tr-TR" altLang="tr-TR" sz="3000" dirty="0"/>
              <a:t>G</a:t>
            </a:r>
            <a:r>
              <a:rPr lang="tr-TR" altLang="tr-TR" sz="3000" dirty="0" smtClean="0"/>
              <a:t>estalt therapy was developed in the beginning </a:t>
            </a:r>
            <a:r>
              <a:rPr lang="tr-TR" altLang="tr-TR" sz="3000" dirty="0"/>
              <a:t>of World War </a:t>
            </a:r>
            <a:r>
              <a:rPr lang="tr-TR" altLang="tr-TR" sz="3000" dirty="0" smtClean="0"/>
              <a:t>II. Gestalt therapy has anarchistic roots.</a:t>
            </a:r>
            <a:endParaRPr lang="en-US" altLang="tr-TR" sz="3000" dirty="0" smtClean="0"/>
          </a:p>
          <a:p>
            <a:pPr lvl="1" eaLnBrk="1" hangingPunct="1"/>
            <a:r>
              <a:rPr lang="en-US" altLang="tr-TR" dirty="0" smtClean="0"/>
              <a:t>The anti-establishment or anti-authoritarian </a:t>
            </a:r>
            <a:r>
              <a:rPr lang="tr-TR" altLang="tr-TR" dirty="0" smtClean="0"/>
              <a:t>position </a:t>
            </a:r>
            <a:r>
              <a:rPr lang="en-US" altLang="tr-TR" dirty="0" smtClean="0"/>
              <a:t>of Gestalt seems natural within the fascist context.</a:t>
            </a:r>
          </a:p>
        </p:txBody>
      </p:sp>
    </p:spTree>
    <p:extLst>
      <p:ext uri="{BB962C8B-B14F-4D97-AF65-F5344CB8AC3E}">
        <p14:creationId xmlns:p14="http://schemas.microsoft.com/office/powerpoint/2010/main" val="2810077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Historical </a:t>
            </a:r>
            <a:r>
              <a:rPr lang="en-US" altLang="tr-TR" dirty="0" smtClean="0">
                <a:solidFill>
                  <a:srgbClr val="0070C0"/>
                </a:solidFill>
              </a:rPr>
              <a:t>Context</a:t>
            </a:r>
            <a:endParaRPr lang="tr-TR" dirty="0"/>
          </a:p>
        </p:txBody>
      </p:sp>
      <p:sp>
        <p:nvSpPr>
          <p:cNvPr id="3" name="Content Placeholder 2"/>
          <p:cNvSpPr>
            <a:spLocks noGrp="1"/>
          </p:cNvSpPr>
          <p:nvPr>
            <p:ph idx="1"/>
          </p:nvPr>
        </p:nvSpPr>
        <p:spPr/>
        <p:txBody>
          <a:bodyPr/>
          <a:lstStyle/>
          <a:p>
            <a:r>
              <a:rPr lang="tr-TR" dirty="0" smtClean="0"/>
              <a:t>Due to the Apartheid regime in South Africa, Fritz and Laura moved to NY City. </a:t>
            </a:r>
          </a:p>
          <a:p>
            <a:endParaRPr lang="tr-TR" dirty="0" smtClean="0"/>
          </a:p>
          <a:p>
            <a:r>
              <a:rPr lang="tr-TR" dirty="0" smtClean="0"/>
              <a:t>They conducted workshops.</a:t>
            </a:r>
          </a:p>
          <a:p>
            <a:endParaRPr lang="tr-TR" dirty="0" smtClean="0"/>
          </a:p>
          <a:p>
            <a:r>
              <a:rPr lang="tr-TR" dirty="0" smtClean="0"/>
              <a:t>Fritz fled from the increasing fascist trends in the USA. He established a communal utopian anarchy in Cowichan. He died in 1970. </a:t>
            </a:r>
            <a:endParaRPr lang="tr-TR" dirty="0"/>
          </a:p>
        </p:txBody>
      </p:sp>
    </p:spTree>
    <p:extLst>
      <p:ext uri="{BB962C8B-B14F-4D97-AF65-F5344CB8AC3E}">
        <p14:creationId xmlns:p14="http://schemas.microsoft.com/office/powerpoint/2010/main" val="205710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457200" y="1268760"/>
            <a:ext cx="8229600" cy="5184576"/>
          </a:xfrm>
        </p:spPr>
        <p:txBody>
          <a:bodyPr>
            <a:normAutofit/>
          </a:bodyPr>
          <a:lstStyle/>
          <a:p>
            <a:endParaRPr lang="tr-TR" altLang="tr-TR" dirty="0" smtClean="0"/>
          </a:p>
          <a:p>
            <a:endParaRPr lang="tr-TR" altLang="tr-TR" dirty="0"/>
          </a:p>
          <a:p>
            <a:r>
              <a:rPr lang="tr-TR" altLang="tr-TR" dirty="0" smtClean="0"/>
              <a:t>Laura </a:t>
            </a:r>
            <a:r>
              <a:rPr lang="tr-TR" altLang="tr-TR" dirty="0"/>
              <a:t>Posner Perls wrote several chapters of F. Perls’s first major work</a:t>
            </a:r>
            <a:r>
              <a:rPr lang="tr-TR" altLang="tr-TR" i="1" dirty="0"/>
              <a:t> </a:t>
            </a:r>
            <a:r>
              <a:rPr lang="tr-TR" altLang="tr-TR" dirty="0"/>
              <a:t>and introduced him to Gestalt psychology. </a:t>
            </a:r>
            <a:r>
              <a:rPr lang="tr-TR" dirty="0" smtClean="0"/>
              <a:t>But she never received much credit, her name didn’t appear on many publications.</a:t>
            </a:r>
          </a:p>
        </p:txBody>
      </p:sp>
    </p:spTree>
    <p:extLst>
      <p:ext uri="{BB962C8B-B14F-4D97-AF65-F5344CB8AC3E}">
        <p14:creationId xmlns:p14="http://schemas.microsoft.com/office/powerpoint/2010/main" val="2345430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At the 25</a:t>
            </a:r>
            <a:r>
              <a:rPr lang="tr-TR" baseline="30000" dirty="0"/>
              <a:t>th </a:t>
            </a:r>
            <a:r>
              <a:rPr lang="tr-TR" dirty="0"/>
              <a:t>anniversary of the NY Institute for Gestalt Therapy, she stated </a:t>
            </a:r>
            <a:r>
              <a:rPr lang="tr-TR" dirty="0" smtClean="0"/>
              <a:t>that:</a:t>
            </a:r>
            <a:r>
              <a:rPr lang="tr-TR" dirty="0"/>
              <a:t>	</a:t>
            </a:r>
            <a:endParaRPr lang="tr-TR" dirty="0" smtClean="0"/>
          </a:p>
          <a:p>
            <a:pPr marL="0" indent="0">
              <a:buNone/>
            </a:pPr>
            <a:endParaRPr lang="tr-TR" dirty="0"/>
          </a:p>
          <a:p>
            <a:pPr marL="0" indent="0">
              <a:buNone/>
            </a:pPr>
            <a:r>
              <a:rPr lang="tr-TR" dirty="0" smtClean="0"/>
              <a:t>«</a:t>
            </a:r>
            <a:r>
              <a:rPr lang="tr-TR" dirty="0"/>
              <a:t>without the constant support from his friends, and </a:t>
            </a:r>
            <a:r>
              <a:rPr lang="tr-TR" dirty="0" smtClean="0"/>
              <a:t>from </a:t>
            </a:r>
            <a:r>
              <a:rPr lang="tr-TR" dirty="0"/>
              <a:t>me, without the </a:t>
            </a:r>
            <a:r>
              <a:rPr lang="tr-TR" dirty="0" smtClean="0"/>
              <a:t>encouragement </a:t>
            </a:r>
            <a:r>
              <a:rPr lang="tr-TR" dirty="0"/>
              <a:t>and </a:t>
            </a:r>
            <a:r>
              <a:rPr lang="tr-TR" dirty="0" smtClean="0"/>
              <a:t>collaboration</a:t>
            </a:r>
            <a:r>
              <a:rPr lang="tr-TR" dirty="0"/>
              <a:t>, Fritz would never have written a line.»</a:t>
            </a:r>
          </a:p>
          <a:p>
            <a:endParaRPr lang="tr-TR" dirty="0"/>
          </a:p>
        </p:txBody>
      </p:sp>
    </p:spTree>
    <p:extLst>
      <p:ext uri="{BB962C8B-B14F-4D97-AF65-F5344CB8AC3E}">
        <p14:creationId xmlns:p14="http://schemas.microsoft.com/office/powerpoint/2010/main" val="134406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tr-TR" dirty="0" smtClean="0">
                <a:solidFill>
                  <a:srgbClr val="0070C0"/>
                </a:solidFill>
              </a:rPr>
              <a:t>Historical Context</a:t>
            </a:r>
          </a:p>
        </p:txBody>
      </p:sp>
      <p:sp>
        <p:nvSpPr>
          <p:cNvPr id="7171" name="Content Placeholder 2"/>
          <p:cNvSpPr>
            <a:spLocks noGrp="1"/>
          </p:cNvSpPr>
          <p:nvPr>
            <p:ph idx="1"/>
          </p:nvPr>
        </p:nvSpPr>
        <p:spPr/>
        <p:txBody>
          <a:bodyPr/>
          <a:lstStyle/>
          <a:p>
            <a:pPr eaLnBrk="1" hangingPunct="1">
              <a:lnSpc>
                <a:spcPct val="90000"/>
              </a:lnSpc>
            </a:pPr>
            <a:r>
              <a:rPr lang="en-US" altLang="tr-TR" sz="3000" dirty="0" smtClean="0"/>
              <a:t>Gestalt Therapy’s Roots and Branches</a:t>
            </a:r>
          </a:p>
          <a:p>
            <a:pPr lvl="1" eaLnBrk="1" hangingPunct="1">
              <a:lnSpc>
                <a:spcPct val="90000"/>
              </a:lnSpc>
            </a:pPr>
            <a:r>
              <a:rPr lang="en-US" altLang="tr-TR" sz="2600" dirty="0" smtClean="0"/>
              <a:t>Gestalt therapy is an integration of several different intellectual and historical forces:</a:t>
            </a:r>
          </a:p>
          <a:p>
            <a:pPr lvl="2" eaLnBrk="1" hangingPunct="1">
              <a:lnSpc>
                <a:spcPct val="90000"/>
              </a:lnSpc>
            </a:pPr>
            <a:r>
              <a:rPr lang="en-US" altLang="tr-TR" sz="2200" dirty="0" smtClean="0"/>
              <a:t>Psychoanalysis</a:t>
            </a:r>
          </a:p>
          <a:p>
            <a:pPr lvl="2" eaLnBrk="1" hangingPunct="1">
              <a:lnSpc>
                <a:spcPct val="90000"/>
              </a:lnSpc>
            </a:pPr>
            <a:r>
              <a:rPr lang="en-US" altLang="tr-TR" sz="2200" dirty="0" smtClean="0"/>
              <a:t>Developmental psychology</a:t>
            </a:r>
          </a:p>
          <a:p>
            <a:pPr lvl="2" eaLnBrk="1" hangingPunct="1">
              <a:lnSpc>
                <a:spcPct val="90000"/>
              </a:lnSpc>
            </a:pPr>
            <a:r>
              <a:rPr lang="en-US" altLang="tr-TR" sz="2200" dirty="0" smtClean="0"/>
              <a:t>Gestalt psychology</a:t>
            </a:r>
          </a:p>
          <a:p>
            <a:pPr lvl="2" eaLnBrk="1" hangingPunct="1">
              <a:lnSpc>
                <a:spcPct val="90000"/>
              </a:lnSpc>
            </a:pPr>
            <a:r>
              <a:rPr lang="en-US" altLang="tr-TR" sz="2200" dirty="0" smtClean="0"/>
              <a:t>Field theory</a:t>
            </a:r>
          </a:p>
          <a:p>
            <a:pPr lvl="2" eaLnBrk="1" hangingPunct="1">
              <a:lnSpc>
                <a:spcPct val="90000"/>
              </a:lnSpc>
            </a:pPr>
            <a:r>
              <a:rPr lang="en-US" altLang="tr-TR" sz="2200" dirty="0" smtClean="0"/>
              <a:t>Existential philosophy</a:t>
            </a:r>
          </a:p>
          <a:p>
            <a:pPr lvl="2" eaLnBrk="1" hangingPunct="1">
              <a:lnSpc>
                <a:spcPct val="90000"/>
              </a:lnSpc>
            </a:pPr>
            <a:r>
              <a:rPr lang="en-US" altLang="tr-TR" sz="2200" dirty="0" smtClean="0"/>
              <a:t>World War II, fascism, and anarchist rebellion</a:t>
            </a:r>
          </a:p>
          <a:p>
            <a:pPr lvl="2" eaLnBrk="1" hangingPunct="1">
              <a:lnSpc>
                <a:spcPct val="90000"/>
              </a:lnSpc>
            </a:pPr>
            <a:r>
              <a:rPr lang="en-US" altLang="tr-TR" sz="2200" dirty="0" smtClean="0"/>
              <a:t>Reich’s focus on body awareness</a:t>
            </a:r>
          </a:p>
          <a:p>
            <a:pPr lvl="2" eaLnBrk="1" hangingPunct="1">
              <a:lnSpc>
                <a:spcPct val="90000"/>
              </a:lnSpc>
            </a:pPr>
            <a:r>
              <a:rPr lang="en-US" altLang="tr-TR" sz="2200" dirty="0" smtClean="0"/>
              <a:t>Experiential learning during workshops and demonstrations </a:t>
            </a:r>
          </a:p>
          <a:p>
            <a:pPr eaLnBrk="1" hangingPunct="1">
              <a:lnSpc>
                <a:spcPct val="90000"/>
              </a:lnSpc>
            </a:pPr>
            <a:endParaRPr lang="en-US" altLang="tr-TR" sz="3000" dirty="0" smtClean="0"/>
          </a:p>
        </p:txBody>
      </p:sp>
    </p:spTree>
    <p:extLst>
      <p:ext uri="{BB962C8B-B14F-4D97-AF65-F5344CB8AC3E}">
        <p14:creationId xmlns:p14="http://schemas.microsoft.com/office/powerpoint/2010/main" val="2018004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Gestalt theory and </a:t>
            </a:r>
            <a:r>
              <a:rPr lang="tr-TR" smtClean="0"/>
              <a:t>therapy </a:t>
            </a:r>
            <a:r>
              <a:rPr lang="tr-TR" smtClean="0"/>
              <a:t>are </a:t>
            </a:r>
            <a:r>
              <a:rPr lang="tr-TR" dirty="0" smtClean="0"/>
              <a:t>a combination, an integration, a human encounter, etc. </a:t>
            </a:r>
          </a:p>
          <a:p>
            <a:endParaRPr lang="tr-TR" dirty="0" smtClean="0"/>
          </a:p>
          <a:p>
            <a:r>
              <a:rPr lang="tr-TR" dirty="0" smtClean="0"/>
              <a:t>It continues to develop: Yontef’s Relational Gestalt Therapy (2010) and Emotion-Focused Therapy (Watson, Goldman and Greenberg, 2011). </a:t>
            </a:r>
            <a:endParaRPr lang="tr-TR" dirty="0"/>
          </a:p>
        </p:txBody>
      </p:sp>
    </p:spTree>
    <p:extLst>
      <p:ext uri="{BB962C8B-B14F-4D97-AF65-F5344CB8AC3E}">
        <p14:creationId xmlns:p14="http://schemas.microsoft.com/office/powerpoint/2010/main" val="172341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altLang="tr-TR" smtClean="0">
                <a:solidFill>
                  <a:srgbClr val="0070C0"/>
                </a:solidFill>
              </a:rPr>
              <a:t>Welcome </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dirty="0" smtClean="0"/>
              <a:t>This week’s focus is on Gestalt theory and therapy.</a:t>
            </a:r>
            <a:endParaRPr lang="tr-TR" dirty="0" smtClean="0"/>
          </a:p>
          <a:p>
            <a:pPr eaLnBrk="1" fontAlgn="auto" hangingPunct="1">
              <a:spcAft>
                <a:spcPts val="0"/>
              </a:spcAft>
              <a:buFont typeface="Arial" pitchFamily="34" charset="0"/>
              <a:buChar char="•"/>
              <a:defRPr/>
            </a:pPr>
            <a:endParaRPr lang="tr-TR" dirty="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Gestalt theory and therapy were originally developed by Fritz and Laura </a:t>
            </a:r>
            <a:r>
              <a:rPr lang="en-US" dirty="0" err="1" smtClean="0"/>
              <a:t>Perls</a:t>
            </a:r>
            <a:r>
              <a:rPr lang="en-US" dirty="0" smtClean="0"/>
              <a:t>.</a:t>
            </a:r>
          </a:p>
        </p:txBody>
      </p:sp>
    </p:spTree>
    <p:extLst>
      <p:ext uri="{BB962C8B-B14F-4D97-AF65-F5344CB8AC3E}">
        <p14:creationId xmlns:p14="http://schemas.microsoft.com/office/powerpoint/2010/main" val="31268234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Theoretical Principles</a:t>
            </a:r>
            <a:endParaRPr lang="tr-TR" dirty="0"/>
          </a:p>
        </p:txBody>
      </p:sp>
      <p:sp>
        <p:nvSpPr>
          <p:cNvPr id="3" name="Content Placeholder 2"/>
          <p:cNvSpPr>
            <a:spLocks noGrp="1"/>
          </p:cNvSpPr>
          <p:nvPr>
            <p:ph idx="1"/>
          </p:nvPr>
        </p:nvSpPr>
        <p:spPr/>
        <p:txBody>
          <a:bodyPr/>
          <a:lstStyle/>
          <a:p>
            <a:endParaRPr lang="tr-TR" dirty="0" smtClean="0"/>
          </a:p>
          <a:p>
            <a:endParaRPr lang="tr-TR" dirty="0"/>
          </a:p>
          <a:p>
            <a:r>
              <a:rPr lang="tr-TR" dirty="0" smtClean="0"/>
              <a:t>Gestalt theoretical principles are praised and criticized.</a:t>
            </a:r>
          </a:p>
          <a:p>
            <a:endParaRPr lang="tr-TR" dirty="0"/>
          </a:p>
        </p:txBody>
      </p:sp>
    </p:spTree>
    <p:extLst>
      <p:ext uri="{BB962C8B-B14F-4D97-AF65-F5344CB8AC3E}">
        <p14:creationId xmlns:p14="http://schemas.microsoft.com/office/powerpoint/2010/main" val="1004375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tr-TR" dirty="0" smtClean="0">
                <a:solidFill>
                  <a:srgbClr val="0070C0"/>
                </a:solidFill>
              </a:rPr>
              <a:t>Theoretical Principles</a:t>
            </a:r>
          </a:p>
        </p:txBody>
      </p:sp>
      <p:sp>
        <p:nvSpPr>
          <p:cNvPr id="8195" name="Content Placeholder 2"/>
          <p:cNvSpPr>
            <a:spLocks noGrp="1"/>
          </p:cNvSpPr>
          <p:nvPr>
            <p:ph idx="1"/>
          </p:nvPr>
        </p:nvSpPr>
        <p:spPr/>
        <p:txBody>
          <a:bodyPr/>
          <a:lstStyle/>
          <a:p>
            <a:pPr eaLnBrk="1" hangingPunct="1"/>
            <a:r>
              <a:rPr lang="en-US" altLang="tr-TR" dirty="0" smtClean="0"/>
              <a:t>Existential</a:t>
            </a:r>
            <a:r>
              <a:rPr lang="tr-TR" altLang="tr-TR" dirty="0" smtClean="0"/>
              <a:t>/humanistic</a:t>
            </a:r>
            <a:r>
              <a:rPr lang="en-US" altLang="tr-TR" dirty="0" smtClean="0"/>
              <a:t> and Gestalt Psychology Foundations</a:t>
            </a:r>
          </a:p>
          <a:p>
            <a:pPr lvl="1" eaLnBrk="1" hangingPunct="1"/>
            <a:endParaRPr lang="tr-TR" altLang="tr-TR" dirty="0" smtClean="0"/>
          </a:p>
          <a:p>
            <a:pPr lvl="1" eaLnBrk="1" hangingPunct="1"/>
            <a:r>
              <a:rPr lang="en-US" altLang="tr-TR" dirty="0" smtClean="0"/>
              <a:t>Individuals have self-actualizing potential.</a:t>
            </a:r>
          </a:p>
          <a:p>
            <a:pPr lvl="1" eaLnBrk="1" hangingPunct="1"/>
            <a:endParaRPr lang="tr-TR" altLang="tr-TR" dirty="0" smtClean="0"/>
          </a:p>
          <a:p>
            <a:pPr lvl="1" eaLnBrk="1" hangingPunct="1"/>
            <a:r>
              <a:rPr lang="en-US" altLang="tr-TR" dirty="0" smtClean="0"/>
              <a:t>Experiences can activate this potential.</a:t>
            </a:r>
          </a:p>
        </p:txBody>
      </p:sp>
    </p:spTree>
    <p:extLst>
      <p:ext uri="{BB962C8B-B14F-4D97-AF65-F5344CB8AC3E}">
        <p14:creationId xmlns:p14="http://schemas.microsoft.com/office/powerpoint/2010/main" val="63275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r>
              <a:rPr lang="en-US" altLang="tr-TR" dirty="0"/>
              <a:t>Self-Actualization and Self-Regulation</a:t>
            </a:r>
            <a:br>
              <a:rPr lang="en-US" altLang="tr-TR" dirty="0"/>
            </a:br>
            <a:endParaRPr lang="en-US" altLang="tr-TR" dirty="0" smtClean="0"/>
          </a:p>
        </p:txBody>
      </p:sp>
      <p:sp>
        <p:nvSpPr>
          <p:cNvPr id="9219" name="Content Placeholder 2"/>
          <p:cNvSpPr>
            <a:spLocks noGrp="1"/>
          </p:cNvSpPr>
          <p:nvPr>
            <p:ph idx="1"/>
          </p:nvPr>
        </p:nvSpPr>
        <p:spPr>
          <a:xfrm>
            <a:off x="0" y="1600200"/>
            <a:ext cx="8964488" cy="4525963"/>
          </a:xfrm>
        </p:spPr>
        <p:txBody>
          <a:bodyPr>
            <a:normAutofit lnSpcReduction="10000"/>
          </a:bodyPr>
          <a:lstStyle/>
          <a:p>
            <a:pPr marL="0" indent="0" eaLnBrk="1" hangingPunct="1">
              <a:buNone/>
            </a:pPr>
            <a:r>
              <a:rPr lang="tr-TR" altLang="tr-TR" dirty="0" smtClean="0"/>
              <a:t>Instead of self-actualization of existential/humanists, Gestalt theory focuses on </a:t>
            </a:r>
            <a:r>
              <a:rPr lang="tr-TR" altLang="tr-TR" b="1" dirty="0" smtClean="0">
                <a:solidFill>
                  <a:srgbClr val="FF0000"/>
                </a:solidFill>
              </a:rPr>
              <a:t>self-regulation</a:t>
            </a:r>
            <a:r>
              <a:rPr lang="tr-TR" altLang="tr-TR" dirty="0" smtClean="0"/>
              <a:t>. </a:t>
            </a:r>
            <a:endParaRPr lang="en-US" altLang="tr-TR" dirty="0" smtClean="0"/>
          </a:p>
          <a:p>
            <a:pPr lvl="1" eaLnBrk="1" hangingPunct="1"/>
            <a:r>
              <a:rPr lang="en-US" altLang="tr-TR" dirty="0" smtClean="0"/>
              <a:t>Self-regulation is based on self-awareness, and the process looks like this:</a:t>
            </a:r>
          </a:p>
          <a:p>
            <a:pPr lvl="2" eaLnBrk="1" hangingPunct="1"/>
            <a:r>
              <a:rPr lang="en-US" altLang="tr-TR" dirty="0" smtClean="0"/>
              <a:t>An initial state of equilibrium</a:t>
            </a:r>
          </a:p>
          <a:p>
            <a:pPr lvl="2"/>
            <a:r>
              <a:rPr lang="en-US" altLang="tr-TR" dirty="0" smtClean="0"/>
              <a:t>Disruption of equilibrium through emergence of a need</a:t>
            </a:r>
            <a:r>
              <a:rPr lang="tr-TR" altLang="tr-TR" dirty="0" smtClean="0"/>
              <a:t>, sensation or desire: dis-</a:t>
            </a:r>
            <a:r>
              <a:rPr lang="en-US" altLang="tr-TR" dirty="0"/>
              <a:t> equilibrium</a:t>
            </a:r>
            <a:endParaRPr lang="en-US" altLang="tr-TR" dirty="0" smtClean="0"/>
          </a:p>
          <a:p>
            <a:pPr lvl="2"/>
            <a:r>
              <a:rPr lang="en-US" altLang="tr-TR" dirty="0" smtClean="0"/>
              <a:t>Development of awareness of the need</a:t>
            </a:r>
            <a:r>
              <a:rPr lang="tr-TR" altLang="tr-TR" dirty="0" smtClean="0"/>
              <a:t>, </a:t>
            </a:r>
            <a:r>
              <a:rPr lang="tr-TR" altLang="tr-TR" dirty="0"/>
              <a:t>sensation or desire</a:t>
            </a:r>
            <a:endParaRPr lang="en-US" altLang="tr-TR" dirty="0" smtClean="0"/>
          </a:p>
          <a:p>
            <a:pPr lvl="2" eaLnBrk="1" hangingPunct="1"/>
            <a:r>
              <a:rPr lang="en-US" altLang="tr-TR" dirty="0" smtClean="0"/>
              <a:t>Taking actions</a:t>
            </a:r>
          </a:p>
          <a:p>
            <a:pPr lvl="2" eaLnBrk="1" hangingPunct="1"/>
            <a:r>
              <a:rPr lang="en-US" altLang="tr-TR" dirty="0" smtClean="0"/>
              <a:t>Return to equilibrium</a:t>
            </a:r>
          </a:p>
          <a:p>
            <a:pPr eaLnBrk="1" hangingPunct="1"/>
            <a:endParaRPr lang="en-US" altLang="tr-TR" dirty="0" smtClean="0"/>
          </a:p>
        </p:txBody>
      </p:sp>
    </p:spTree>
    <p:extLst>
      <p:ext uri="{BB962C8B-B14F-4D97-AF65-F5344CB8AC3E}">
        <p14:creationId xmlns:p14="http://schemas.microsoft.com/office/powerpoint/2010/main" val="4407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endParaRPr lang="tr-TR" dirty="0"/>
          </a:p>
        </p:txBody>
      </p:sp>
      <p:graphicFrame>
        <p:nvGraphicFramePr>
          <p:cNvPr id="5" name="Diagram 4"/>
          <p:cNvGraphicFramePr/>
          <p:nvPr>
            <p:extLst>
              <p:ext uri="{D42A27DB-BD31-4B8C-83A1-F6EECF244321}">
                <p14:modId xmlns:p14="http://schemas.microsoft.com/office/powerpoint/2010/main" val="1324833291"/>
              </p:ext>
            </p:extLst>
          </p:nvPr>
        </p:nvGraphicFramePr>
        <p:xfrm>
          <a:off x="2411760" y="764704"/>
          <a:ext cx="468052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5244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normAutofit fontScale="90000"/>
          </a:bodyPr>
          <a:lstStyle/>
          <a:p>
            <a:r>
              <a:rPr lang="en-US" altLang="tr-TR" sz="4000">
                <a:cs typeface="Times New Roman" pitchFamily="18" charset="0"/>
              </a:rPr>
              <a:t>The Whole, Self-Regulating Person</a:t>
            </a:r>
            <a:br>
              <a:rPr lang="en-US" altLang="tr-TR" sz="4000">
                <a:cs typeface="Times New Roman" pitchFamily="18" charset="0"/>
              </a:rPr>
            </a:br>
            <a:endParaRPr lang="en-US" altLang="tr-TR" sz="4000">
              <a:cs typeface="Times New Roman" pitchFamily="18" charset="0"/>
            </a:endParaRPr>
          </a:p>
        </p:txBody>
      </p:sp>
      <p:sp>
        <p:nvSpPr>
          <p:cNvPr id="168963" name="Rectangle 3"/>
          <p:cNvSpPr>
            <a:spLocks noGrp="1" noChangeArrowheads="1"/>
          </p:cNvSpPr>
          <p:nvPr>
            <p:ph type="body" idx="1"/>
          </p:nvPr>
        </p:nvSpPr>
        <p:spPr/>
        <p:txBody>
          <a:bodyPr/>
          <a:lstStyle/>
          <a:p>
            <a:pPr>
              <a:buFont typeface="Symbol" pitchFamily="18" charset="2"/>
              <a:buNone/>
            </a:pPr>
            <a:endParaRPr lang="tr-TR" altLang="tr-TR" dirty="0" smtClean="0"/>
          </a:p>
          <a:p>
            <a:pPr>
              <a:buFont typeface="Symbol" pitchFamily="18" charset="2"/>
              <a:buNone/>
            </a:pPr>
            <a:endParaRPr lang="tr-TR" altLang="tr-TR" dirty="0"/>
          </a:p>
          <a:p>
            <a:pPr>
              <a:buFont typeface="Symbol" pitchFamily="18" charset="2"/>
              <a:buNone/>
            </a:pPr>
            <a:r>
              <a:rPr lang="tr-TR" altLang="tr-TR" dirty="0" smtClean="0"/>
              <a:t>The </a:t>
            </a:r>
            <a:r>
              <a:rPr lang="tr-TR" altLang="tr-TR" dirty="0"/>
              <a:t>goal of treatment is to help the individual become aware of entire self. All rejected or undervalued parts are integrated into the whole person. Gestalt therapy enhances awareness.</a:t>
            </a:r>
            <a:endParaRPr lang="en-US" altLang="tr-TR" dirty="0"/>
          </a:p>
        </p:txBody>
      </p:sp>
    </p:spTree>
    <p:extLst>
      <p:ext uri="{BB962C8B-B14F-4D97-AF65-F5344CB8AC3E}">
        <p14:creationId xmlns:p14="http://schemas.microsoft.com/office/powerpoint/2010/main" val="25547594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dirty="0" smtClean="0"/>
          </a:p>
          <a:p>
            <a:r>
              <a:rPr lang="tr-TR" dirty="0" smtClean="0"/>
              <a:t>Therapist’s primary role is to help clients become aware of their needs, sensations and desires.</a:t>
            </a:r>
            <a:endParaRPr lang="tr-TR" dirty="0"/>
          </a:p>
        </p:txBody>
      </p:sp>
    </p:spTree>
    <p:extLst>
      <p:ext uri="{BB962C8B-B14F-4D97-AF65-F5344CB8AC3E}">
        <p14:creationId xmlns:p14="http://schemas.microsoft.com/office/powerpoint/2010/main" val="897904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tr-TR" smtClean="0">
                <a:solidFill>
                  <a:srgbClr val="0070C0"/>
                </a:solidFill>
              </a:rPr>
              <a:t>Theoretical Principles III</a:t>
            </a:r>
          </a:p>
        </p:txBody>
      </p:sp>
      <p:sp>
        <p:nvSpPr>
          <p:cNvPr id="10243" name="Content Placeholder 2"/>
          <p:cNvSpPr>
            <a:spLocks noGrp="1"/>
          </p:cNvSpPr>
          <p:nvPr>
            <p:ph idx="1"/>
          </p:nvPr>
        </p:nvSpPr>
        <p:spPr/>
        <p:txBody>
          <a:bodyPr>
            <a:normAutofit/>
          </a:bodyPr>
          <a:lstStyle/>
          <a:p>
            <a:pPr eaLnBrk="1" hangingPunct="1"/>
            <a:r>
              <a:rPr lang="en-US" altLang="tr-TR" dirty="0" smtClean="0"/>
              <a:t>The Gestalt</a:t>
            </a:r>
          </a:p>
          <a:p>
            <a:pPr lvl="1" eaLnBrk="1" hangingPunct="1"/>
            <a:r>
              <a:rPr lang="en-US" altLang="tr-TR" dirty="0" smtClean="0"/>
              <a:t>Gestalt is a German word</a:t>
            </a:r>
            <a:r>
              <a:rPr lang="tr-TR" altLang="tr-TR" dirty="0" smtClean="0"/>
              <a:t>. It means </a:t>
            </a:r>
            <a:r>
              <a:rPr lang="en-US" altLang="tr-TR" dirty="0" smtClean="0"/>
              <a:t>the unified whole</a:t>
            </a:r>
            <a:r>
              <a:rPr lang="tr-TR" altLang="tr-TR" dirty="0" smtClean="0"/>
              <a:t> or complete form</a:t>
            </a:r>
            <a:r>
              <a:rPr lang="en-US" altLang="tr-TR" dirty="0" smtClean="0"/>
              <a:t>.</a:t>
            </a:r>
          </a:p>
          <a:p>
            <a:pPr lvl="2" eaLnBrk="1" hangingPunct="1">
              <a:buFont typeface="Arial" charset="0"/>
              <a:buNone/>
            </a:pPr>
            <a:endParaRPr lang="tr-TR" altLang="tr-TR" sz="2200" b="1" dirty="0" smtClean="0">
              <a:solidFill>
                <a:srgbClr val="FF0000"/>
              </a:solidFill>
            </a:endParaRPr>
          </a:p>
          <a:p>
            <a:pPr lvl="2" eaLnBrk="1" hangingPunct="1">
              <a:buFont typeface="Arial" charset="0"/>
              <a:buNone/>
            </a:pPr>
            <a:r>
              <a:rPr lang="en-US" altLang="tr-TR" sz="2200" b="1" dirty="0" smtClean="0">
                <a:solidFill>
                  <a:srgbClr val="FF0000"/>
                </a:solidFill>
              </a:rPr>
              <a:t>“THE WHOLE IS DIFFERENT OR GREATER THAN THE SUM OF ITS PARTS.”</a:t>
            </a:r>
            <a:endParaRPr lang="tr-TR" altLang="tr-TR" sz="2200" b="1" dirty="0">
              <a:solidFill>
                <a:srgbClr val="FF0000"/>
              </a:solidFill>
            </a:endParaRPr>
          </a:p>
          <a:p>
            <a:pPr lvl="2" eaLnBrk="1" hangingPunct="1">
              <a:buFont typeface="Arial" charset="0"/>
              <a:buNone/>
            </a:pPr>
            <a:endParaRPr lang="tr-TR" altLang="tr-TR" sz="2200" b="1" dirty="0" smtClean="0">
              <a:solidFill>
                <a:srgbClr val="FF0000"/>
              </a:solidFill>
            </a:endParaRPr>
          </a:p>
          <a:p>
            <a:pPr lvl="2" eaLnBrk="1" hangingPunct="1">
              <a:buFont typeface="Arial" charset="0"/>
              <a:buNone/>
            </a:pPr>
            <a:endParaRPr lang="tr-TR" altLang="tr-TR" sz="2200" b="1" dirty="0">
              <a:solidFill>
                <a:srgbClr val="FF0000"/>
              </a:solidFill>
            </a:endParaRPr>
          </a:p>
          <a:p>
            <a:pPr lvl="2" eaLnBrk="1" hangingPunct="1">
              <a:buFont typeface="Arial" charset="0"/>
              <a:buNone/>
            </a:pPr>
            <a:r>
              <a:rPr lang="tr-TR" altLang="tr-TR" sz="2200" dirty="0" smtClean="0"/>
              <a:t>This idea goes back to Aristotle. </a:t>
            </a:r>
            <a:endParaRPr lang="en-US" altLang="tr-TR" sz="22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1469" y="4509120"/>
            <a:ext cx="3122290" cy="22048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655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Theoretical Principles </a:t>
            </a:r>
            <a:endParaRPr lang="tr-TR" dirty="0"/>
          </a:p>
        </p:txBody>
      </p:sp>
      <p:sp>
        <p:nvSpPr>
          <p:cNvPr id="3" name="Content Placeholder 2"/>
          <p:cNvSpPr>
            <a:spLocks noGrp="1"/>
          </p:cNvSpPr>
          <p:nvPr>
            <p:ph idx="1"/>
          </p:nvPr>
        </p:nvSpPr>
        <p:spPr/>
        <p:txBody>
          <a:bodyPr/>
          <a:lstStyle/>
          <a:p>
            <a:pPr lvl="1"/>
            <a:r>
              <a:rPr lang="en-US" altLang="tr-TR" sz="2700" dirty="0"/>
              <a:t>Holism</a:t>
            </a:r>
            <a:r>
              <a:rPr lang="en-US" altLang="tr-TR" sz="2700" dirty="0" smtClean="0"/>
              <a:t>.</a:t>
            </a:r>
            <a:r>
              <a:rPr lang="tr-TR" altLang="tr-TR" sz="2700" dirty="0" smtClean="0"/>
              <a:t> </a:t>
            </a:r>
            <a:r>
              <a:rPr lang="en-US" altLang="tr-TR" sz="2700" dirty="0" smtClean="0"/>
              <a:t>Gestalt </a:t>
            </a:r>
            <a:r>
              <a:rPr lang="en-US" altLang="tr-TR" sz="2700" dirty="0"/>
              <a:t>theory views mind-body as an inseparable whole.</a:t>
            </a:r>
          </a:p>
          <a:p>
            <a:pPr lvl="1"/>
            <a:endParaRPr lang="tr-TR" altLang="tr-TR" sz="2700" dirty="0" smtClean="0"/>
          </a:p>
          <a:p>
            <a:pPr lvl="1"/>
            <a:endParaRPr lang="tr-TR" altLang="tr-TR" sz="2700" dirty="0"/>
          </a:p>
          <a:p>
            <a:pPr lvl="1"/>
            <a:r>
              <a:rPr lang="en-US" altLang="tr-TR" sz="2700" dirty="0" smtClean="0"/>
              <a:t>It </a:t>
            </a:r>
            <a:r>
              <a:rPr lang="en-US" altLang="tr-TR" sz="2700" dirty="0"/>
              <a:t>is a physical-mental-emotional theory</a:t>
            </a:r>
            <a:r>
              <a:rPr lang="en-US" altLang="tr-TR" sz="2700" dirty="0" smtClean="0"/>
              <a:t>.</a:t>
            </a:r>
            <a:r>
              <a:rPr lang="tr-TR" altLang="tr-TR" sz="2700" dirty="0" smtClean="0"/>
              <a:t> Gestalt therapists comment on their clients’ physical positions, postures, and gestures. Motor movements represent emotional and cognitive events. </a:t>
            </a:r>
            <a:endParaRPr lang="en-US" altLang="tr-TR" sz="2700" dirty="0"/>
          </a:p>
          <a:p>
            <a:endParaRPr lang="tr-TR" dirty="0"/>
          </a:p>
        </p:txBody>
      </p:sp>
    </p:spTree>
    <p:extLst>
      <p:ext uri="{BB962C8B-B14F-4D97-AF65-F5344CB8AC3E}">
        <p14:creationId xmlns:p14="http://schemas.microsoft.com/office/powerpoint/2010/main" val="204714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tr-TR" dirty="0" smtClean="0">
                <a:solidFill>
                  <a:srgbClr val="0070C0"/>
                </a:solidFill>
              </a:rPr>
              <a:t>Theoretical Principles </a:t>
            </a:r>
          </a:p>
        </p:txBody>
      </p:sp>
      <p:sp>
        <p:nvSpPr>
          <p:cNvPr id="11267" name="Content Placeholder 2"/>
          <p:cNvSpPr>
            <a:spLocks noGrp="1"/>
          </p:cNvSpPr>
          <p:nvPr>
            <p:ph idx="1"/>
          </p:nvPr>
        </p:nvSpPr>
        <p:spPr/>
        <p:txBody>
          <a:bodyPr/>
          <a:lstStyle/>
          <a:p>
            <a:pPr eaLnBrk="1" hangingPunct="1"/>
            <a:r>
              <a:rPr lang="en-US" altLang="tr-TR" dirty="0" smtClean="0"/>
              <a:t>Phenomenology</a:t>
            </a:r>
          </a:p>
          <a:p>
            <a:pPr lvl="1" eaLnBrk="1" hangingPunct="1"/>
            <a:endParaRPr lang="tr-TR" altLang="tr-TR" dirty="0" smtClean="0"/>
          </a:p>
          <a:p>
            <a:pPr lvl="1" eaLnBrk="1" hangingPunct="1"/>
            <a:r>
              <a:rPr lang="en-US" altLang="tr-TR" dirty="0" smtClean="0"/>
              <a:t>Gestalt therapists are interested in direct experiencing in therapy.</a:t>
            </a:r>
            <a:r>
              <a:rPr lang="tr-TR" altLang="tr-TR" dirty="0" smtClean="0"/>
              <a:t> Clients are encouraged to drop their baggage and biases and report their direct experiences. Direct experiencing and authenticity in therapy and life facilitates growth. </a:t>
            </a:r>
          </a:p>
          <a:p>
            <a:pPr lvl="1" eaLnBrk="1" hangingPunct="1"/>
            <a:endParaRPr lang="tr-TR" altLang="tr-TR" dirty="0"/>
          </a:p>
          <a:p>
            <a:pPr lvl="1" eaLnBrk="1" hangingPunct="1"/>
            <a:endParaRPr lang="en-US" altLang="tr-TR" dirty="0" smtClean="0"/>
          </a:p>
        </p:txBody>
      </p:sp>
    </p:spTree>
    <p:extLst>
      <p:ext uri="{BB962C8B-B14F-4D97-AF65-F5344CB8AC3E}">
        <p14:creationId xmlns:p14="http://schemas.microsoft.com/office/powerpoint/2010/main" val="249881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tr-TR" dirty="0" smtClean="0">
                <a:solidFill>
                  <a:srgbClr val="0070C0"/>
                </a:solidFill>
              </a:rPr>
              <a:t>Theoretical Principles </a:t>
            </a:r>
            <a:endParaRPr lang="en-US" altLang="tr-TR" dirty="0" smtClean="0"/>
          </a:p>
        </p:txBody>
      </p:sp>
      <p:sp>
        <p:nvSpPr>
          <p:cNvPr id="12291" name="Content Placeholder 2"/>
          <p:cNvSpPr>
            <a:spLocks noGrp="1"/>
          </p:cNvSpPr>
          <p:nvPr>
            <p:ph idx="1"/>
          </p:nvPr>
        </p:nvSpPr>
        <p:spPr/>
        <p:txBody>
          <a:bodyPr/>
          <a:lstStyle/>
          <a:p>
            <a:pPr eaLnBrk="1" hangingPunct="1"/>
            <a:r>
              <a:rPr lang="en-US" altLang="tr-TR" dirty="0" smtClean="0"/>
              <a:t>Field Theory</a:t>
            </a:r>
            <a:r>
              <a:rPr lang="tr-TR" altLang="tr-TR" dirty="0" smtClean="0"/>
              <a:t> was described by K. Lewin. </a:t>
            </a:r>
            <a:endParaRPr lang="en-US" altLang="tr-TR" dirty="0" smtClean="0"/>
          </a:p>
          <a:p>
            <a:pPr lvl="1" eaLnBrk="1" hangingPunct="1"/>
            <a:r>
              <a:rPr lang="en-US" altLang="tr-TR" dirty="0" smtClean="0"/>
              <a:t>Individuals and the environment are together within a field of constant interaction.</a:t>
            </a:r>
            <a:endParaRPr lang="tr-TR" altLang="tr-TR" dirty="0" smtClean="0"/>
          </a:p>
          <a:p>
            <a:pPr marL="457200" lvl="1" indent="0" eaLnBrk="1" hangingPunct="1">
              <a:buNone/>
            </a:pPr>
            <a:endParaRPr lang="en-US" altLang="tr-TR" dirty="0" smtClean="0"/>
          </a:p>
          <a:p>
            <a:pPr lvl="2" eaLnBrk="1" hangingPunct="1"/>
            <a:r>
              <a:rPr lang="en-US" altLang="tr-TR" dirty="0" smtClean="0"/>
              <a:t>Therapist is not separated from the field.</a:t>
            </a:r>
          </a:p>
          <a:p>
            <a:pPr lvl="2" eaLnBrk="1" hangingPunct="1"/>
            <a:r>
              <a:rPr lang="en-US" altLang="tr-TR" dirty="0" smtClean="0"/>
              <a:t>The field is organized so the therapist and client explore it together.</a:t>
            </a:r>
          </a:p>
          <a:p>
            <a:pPr lvl="2" eaLnBrk="1" hangingPunct="1"/>
            <a:r>
              <a:rPr lang="en-US" altLang="tr-TR" dirty="0" smtClean="0"/>
              <a:t>Gestalt therapists work in the immediate, present, and here-and-now field.</a:t>
            </a:r>
          </a:p>
          <a:p>
            <a:pPr eaLnBrk="1" hangingPunct="1"/>
            <a:endParaRPr lang="en-US" altLang="tr-TR" dirty="0" smtClean="0"/>
          </a:p>
        </p:txBody>
      </p:sp>
    </p:spTree>
    <p:extLst>
      <p:ext uri="{BB962C8B-B14F-4D97-AF65-F5344CB8AC3E}">
        <p14:creationId xmlns:p14="http://schemas.microsoft.com/office/powerpoint/2010/main" val="1496184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fontScale="90000"/>
          </a:bodyPr>
          <a:lstStyle/>
          <a:p>
            <a:r>
              <a:rPr lang="en-US" altLang="tr-TR" sz="3600"/>
              <a:t>Fri</a:t>
            </a:r>
            <a:r>
              <a:rPr lang="tr-TR" altLang="tr-TR" sz="3600"/>
              <a:t>tz </a:t>
            </a:r>
            <a:r>
              <a:rPr lang="en-US" altLang="tr-TR" sz="3600"/>
              <a:t>Perls (1893</a:t>
            </a:r>
            <a:r>
              <a:rPr lang="tr-TR" altLang="tr-TR" sz="3600"/>
              <a:t>-1970</a:t>
            </a:r>
            <a:r>
              <a:rPr lang="en-US" altLang="tr-TR" sz="3600"/>
              <a:t>) </a:t>
            </a:r>
            <a:r>
              <a:rPr lang="tr-TR" altLang="tr-TR" sz="3600"/>
              <a:t>and Laura Perls (1905-1990)</a:t>
            </a:r>
            <a:endParaRPr lang="en-US" altLang="tr-TR" sz="3600"/>
          </a:p>
        </p:txBody>
      </p:sp>
      <p:sp>
        <p:nvSpPr>
          <p:cNvPr id="119811" name="Rectangle 3"/>
          <p:cNvSpPr>
            <a:spLocks noGrp="1" noChangeArrowheads="1"/>
          </p:cNvSpPr>
          <p:nvPr>
            <p:ph type="body" idx="1"/>
          </p:nvPr>
        </p:nvSpPr>
        <p:spPr/>
        <p:txBody>
          <a:bodyPr/>
          <a:lstStyle/>
          <a:p>
            <a:endParaRPr lang="tr-TR" altLang="tr-TR"/>
          </a:p>
        </p:txBody>
      </p:sp>
      <p:pic>
        <p:nvPicPr>
          <p:cNvPr id="119813" name="Picture 5" descr="Foto: Fritz Per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1989138"/>
            <a:ext cx="2774950" cy="3373437"/>
          </a:xfrm>
          <a:prstGeom prst="rect">
            <a:avLst/>
          </a:prstGeom>
          <a:noFill/>
          <a:extLst>
            <a:ext uri="{909E8E84-426E-40DD-AFC4-6F175D3DCCD1}">
              <a14:hiddenFill xmlns:a14="http://schemas.microsoft.com/office/drawing/2010/main">
                <a:solidFill>
                  <a:srgbClr val="FFFFFF"/>
                </a:solidFill>
              </a14:hiddenFill>
            </a:ext>
          </a:extLst>
        </p:spPr>
      </p:pic>
      <p:pic>
        <p:nvPicPr>
          <p:cNvPr id="119815" name="Picture 7" descr="Laur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276475"/>
            <a:ext cx="2095500" cy="292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642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Theoretical Principles </a:t>
            </a:r>
            <a:endParaRPr lang="tr-TR" dirty="0"/>
          </a:p>
        </p:txBody>
      </p:sp>
      <p:sp>
        <p:nvSpPr>
          <p:cNvPr id="3" name="Content Placeholder 2"/>
          <p:cNvSpPr>
            <a:spLocks noGrp="1"/>
          </p:cNvSpPr>
          <p:nvPr>
            <p:ph idx="1"/>
          </p:nvPr>
        </p:nvSpPr>
        <p:spPr/>
        <p:txBody>
          <a:bodyPr>
            <a:normAutofit fontScale="92500" lnSpcReduction="10000"/>
          </a:bodyPr>
          <a:lstStyle/>
          <a:p>
            <a:r>
              <a:rPr lang="en-US" altLang="tr-TR" dirty="0"/>
              <a:t>The </a:t>
            </a:r>
            <a:r>
              <a:rPr lang="en-US" altLang="tr-TR" dirty="0" smtClean="0"/>
              <a:t>Figure-</a:t>
            </a:r>
            <a:r>
              <a:rPr lang="tr-TR" altLang="tr-TR" dirty="0"/>
              <a:t>G</a:t>
            </a:r>
            <a:r>
              <a:rPr lang="tr-TR" altLang="tr-TR" dirty="0" smtClean="0"/>
              <a:t>round </a:t>
            </a:r>
            <a:r>
              <a:rPr lang="en-US" altLang="tr-TR" dirty="0" smtClean="0"/>
              <a:t>Formation </a:t>
            </a:r>
            <a:r>
              <a:rPr lang="en-US" altLang="tr-TR" dirty="0"/>
              <a:t>Process</a:t>
            </a:r>
          </a:p>
          <a:p>
            <a:pPr lvl="1"/>
            <a:endParaRPr lang="tr-TR" altLang="tr-TR" dirty="0" smtClean="0"/>
          </a:p>
          <a:p>
            <a:pPr lvl="1"/>
            <a:r>
              <a:rPr lang="en-US" altLang="tr-TR" dirty="0" smtClean="0"/>
              <a:t>Everyone </a:t>
            </a:r>
            <a:r>
              <a:rPr lang="en-US" altLang="tr-TR" dirty="0"/>
              <a:t>constantly shifts their cognitive or perceptual focus. In Gestalt therapy, this is referred to as the figure-formation process</a:t>
            </a:r>
            <a:r>
              <a:rPr lang="en-US" altLang="tr-TR" dirty="0" smtClean="0"/>
              <a:t>.</a:t>
            </a:r>
            <a:endParaRPr lang="tr-TR" altLang="tr-TR" dirty="0" smtClean="0"/>
          </a:p>
          <a:p>
            <a:pPr lvl="1"/>
            <a:endParaRPr lang="tr-TR" altLang="tr-TR" dirty="0"/>
          </a:p>
          <a:p>
            <a:pPr lvl="1"/>
            <a:r>
              <a:rPr lang="tr-TR" altLang="tr-TR" dirty="0" smtClean="0"/>
              <a:t>This process is under your voluntary control. You may choose to do something or you may choose to do another one. You can’t have it both ways because something has to be figure and something has to be ground.  </a:t>
            </a:r>
            <a:endParaRPr lang="en-US" altLang="tr-TR" dirty="0"/>
          </a:p>
          <a:p>
            <a:endParaRPr lang="en-US" altLang="tr-TR" dirty="0"/>
          </a:p>
          <a:p>
            <a:endParaRPr lang="tr-TR" dirty="0"/>
          </a:p>
        </p:txBody>
      </p:sp>
    </p:spTree>
    <p:extLst>
      <p:ext uri="{BB962C8B-B14F-4D97-AF65-F5344CB8AC3E}">
        <p14:creationId xmlns:p14="http://schemas.microsoft.com/office/powerpoint/2010/main" val="3311341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endParaRPr lang="tr-TR" altLang="tr-TR"/>
          </a:p>
        </p:txBody>
      </p:sp>
      <p:sp>
        <p:nvSpPr>
          <p:cNvPr id="174083" name="Rectangle 3"/>
          <p:cNvSpPr>
            <a:spLocks noGrp="1" noChangeArrowheads="1"/>
          </p:cNvSpPr>
          <p:nvPr>
            <p:ph type="body" idx="1"/>
          </p:nvPr>
        </p:nvSpPr>
        <p:spPr/>
        <p:txBody>
          <a:bodyPr/>
          <a:lstStyle/>
          <a:p>
            <a:endParaRPr lang="tr-TR" altLang="tr-TR"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09662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endParaRPr lang="tr-TR" altLang="tr-TR"/>
          </a:p>
        </p:txBody>
      </p:sp>
      <p:sp>
        <p:nvSpPr>
          <p:cNvPr id="175107" name="Rectangle 3"/>
          <p:cNvSpPr>
            <a:spLocks noGrp="1" noChangeArrowheads="1"/>
          </p:cNvSpPr>
          <p:nvPr>
            <p:ph type="body" idx="1"/>
          </p:nvPr>
        </p:nvSpPr>
        <p:spPr/>
        <p:txBody>
          <a:bodyPr/>
          <a:lstStyle/>
          <a:p>
            <a:endParaRPr lang="tr-TR" altLang="tr-TR"/>
          </a:p>
        </p:txBody>
      </p:sp>
      <p:pic>
        <p:nvPicPr>
          <p:cNvPr id="175109" name="Picture 5" descr="fgwom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620688"/>
            <a:ext cx="4321141" cy="5792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45286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Theoretical Principles </a:t>
            </a:r>
            <a:endParaRPr lang="tr-TR" dirty="0"/>
          </a:p>
        </p:txBody>
      </p:sp>
      <p:sp>
        <p:nvSpPr>
          <p:cNvPr id="3" name="Content Placeholder 2"/>
          <p:cNvSpPr>
            <a:spLocks noGrp="1"/>
          </p:cNvSpPr>
          <p:nvPr>
            <p:ph idx="1"/>
          </p:nvPr>
        </p:nvSpPr>
        <p:spPr/>
        <p:txBody>
          <a:bodyPr/>
          <a:lstStyle/>
          <a:p>
            <a:r>
              <a:rPr lang="en-US" dirty="0"/>
              <a:t>I and Thou, Here and Now, What and How</a:t>
            </a:r>
          </a:p>
          <a:p>
            <a:pPr marL="0" indent="0">
              <a:buNone/>
            </a:pPr>
            <a:endParaRPr lang="tr-TR" dirty="0" smtClean="0"/>
          </a:p>
          <a:p>
            <a:pPr marL="0" indent="0">
              <a:buNone/>
            </a:pPr>
            <a:r>
              <a:rPr lang="en-US" dirty="0" smtClean="0"/>
              <a:t>These </a:t>
            </a:r>
            <a:r>
              <a:rPr lang="en-US" dirty="0"/>
              <a:t>nine words </a:t>
            </a:r>
            <a:r>
              <a:rPr lang="tr-TR" dirty="0" smtClean="0"/>
              <a:t>briefly </a:t>
            </a:r>
            <a:r>
              <a:rPr lang="en-US" dirty="0" smtClean="0"/>
              <a:t>describe </a:t>
            </a:r>
            <a:r>
              <a:rPr lang="en-US" dirty="0"/>
              <a:t>Gestalt therapy (</a:t>
            </a:r>
            <a:r>
              <a:rPr lang="en-US" dirty="0" err="1"/>
              <a:t>Yontef</a:t>
            </a:r>
            <a:r>
              <a:rPr lang="en-US" dirty="0"/>
              <a:t>, </a:t>
            </a:r>
            <a:r>
              <a:rPr lang="en-US" dirty="0" smtClean="0"/>
              <a:t>2010).</a:t>
            </a:r>
            <a:endParaRPr lang="en-US" dirty="0"/>
          </a:p>
          <a:p>
            <a:endParaRPr lang="tr-TR" dirty="0"/>
          </a:p>
        </p:txBody>
      </p:sp>
    </p:spTree>
    <p:extLst>
      <p:ext uri="{BB962C8B-B14F-4D97-AF65-F5344CB8AC3E}">
        <p14:creationId xmlns:p14="http://schemas.microsoft.com/office/powerpoint/2010/main" val="8997560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tr-TR" dirty="0" smtClean="0">
                <a:solidFill>
                  <a:srgbClr val="0070C0"/>
                </a:solidFill>
              </a:rPr>
              <a:t>Theoretical Principles </a:t>
            </a:r>
          </a:p>
        </p:txBody>
      </p:sp>
      <p:sp>
        <p:nvSpPr>
          <p:cNvPr id="14339" name="Content Placeholder 2"/>
          <p:cNvSpPr>
            <a:spLocks noGrp="1"/>
          </p:cNvSpPr>
          <p:nvPr>
            <p:ph idx="1"/>
          </p:nvPr>
        </p:nvSpPr>
        <p:spPr/>
        <p:txBody>
          <a:bodyPr/>
          <a:lstStyle/>
          <a:p>
            <a:pPr eaLnBrk="1" hangingPunct="1"/>
            <a:r>
              <a:rPr lang="en-US" altLang="tr-TR" dirty="0" smtClean="0"/>
              <a:t>I and Thou</a:t>
            </a:r>
          </a:p>
          <a:p>
            <a:pPr lvl="1"/>
            <a:r>
              <a:rPr lang="en-US" altLang="tr-TR" dirty="0" smtClean="0"/>
              <a:t>An authentic therapist-client relationship</a:t>
            </a:r>
            <a:r>
              <a:rPr lang="tr-TR" altLang="tr-TR" dirty="0" smtClean="0"/>
              <a:t>. They work to develop and refine client self-awareness. The therapist is an expert on the Gestalt change process; the client </a:t>
            </a:r>
            <a:r>
              <a:rPr lang="tr-TR" altLang="tr-TR" dirty="0"/>
              <a:t>is an expert on </a:t>
            </a:r>
            <a:r>
              <a:rPr lang="tr-TR" altLang="tr-TR" dirty="0" smtClean="0"/>
              <a:t>his or her own experience. They are independent and responsible for therapy process and success. </a:t>
            </a:r>
          </a:p>
          <a:p>
            <a:pPr marL="457200" lvl="1" indent="0" eaLnBrk="1" hangingPunct="1">
              <a:buNone/>
            </a:pPr>
            <a:endParaRPr lang="en-US" altLang="tr-TR" dirty="0" smtClean="0"/>
          </a:p>
        </p:txBody>
      </p:sp>
    </p:spTree>
    <p:extLst>
      <p:ext uri="{BB962C8B-B14F-4D97-AF65-F5344CB8AC3E}">
        <p14:creationId xmlns:p14="http://schemas.microsoft.com/office/powerpoint/2010/main" val="7097349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Theoretical Principles </a:t>
            </a:r>
            <a:endParaRPr lang="tr-TR" dirty="0"/>
          </a:p>
        </p:txBody>
      </p:sp>
      <p:sp>
        <p:nvSpPr>
          <p:cNvPr id="3" name="Content Placeholder 2"/>
          <p:cNvSpPr>
            <a:spLocks noGrp="1"/>
          </p:cNvSpPr>
          <p:nvPr>
            <p:ph idx="1"/>
          </p:nvPr>
        </p:nvSpPr>
        <p:spPr/>
        <p:txBody>
          <a:bodyPr/>
          <a:lstStyle/>
          <a:p>
            <a:r>
              <a:rPr lang="en-US" altLang="tr-TR" dirty="0"/>
              <a:t>Here and Now</a:t>
            </a:r>
          </a:p>
          <a:p>
            <a:pPr lvl="1"/>
            <a:r>
              <a:rPr lang="en-US" altLang="tr-TR" dirty="0"/>
              <a:t>Immediacy or being present in the here and </a:t>
            </a:r>
            <a:r>
              <a:rPr lang="en-US" altLang="tr-TR" dirty="0" smtClean="0"/>
              <a:t>now</a:t>
            </a:r>
            <a:r>
              <a:rPr lang="tr-TR" altLang="tr-TR" dirty="0" smtClean="0"/>
              <a:t>.</a:t>
            </a:r>
          </a:p>
          <a:p>
            <a:pPr marL="457200" lvl="1" indent="0">
              <a:buNone/>
            </a:pPr>
            <a:endParaRPr lang="tr-TR" altLang="tr-TR" dirty="0" smtClean="0"/>
          </a:p>
          <a:p>
            <a:pPr lvl="1"/>
            <a:r>
              <a:rPr lang="tr-TR" altLang="tr-TR" dirty="0" smtClean="0"/>
              <a:t>For Perls, the individual always brings everything into the room- past, present and future. It’s all accessible in the Now.  The past can only be accessed in the Now. The past is over and unchangeable.</a:t>
            </a:r>
            <a:endParaRPr lang="en-US" altLang="tr-TR" dirty="0"/>
          </a:p>
          <a:p>
            <a:endParaRPr lang="tr-TR" dirty="0"/>
          </a:p>
        </p:txBody>
      </p:sp>
    </p:spTree>
    <p:extLst>
      <p:ext uri="{BB962C8B-B14F-4D97-AF65-F5344CB8AC3E}">
        <p14:creationId xmlns:p14="http://schemas.microsoft.com/office/powerpoint/2010/main" val="202271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Theoretical Principles </a:t>
            </a:r>
            <a:endParaRPr lang="tr-TR" dirty="0"/>
          </a:p>
        </p:txBody>
      </p:sp>
      <p:sp>
        <p:nvSpPr>
          <p:cNvPr id="3" name="Content Placeholder 2"/>
          <p:cNvSpPr>
            <a:spLocks noGrp="1"/>
          </p:cNvSpPr>
          <p:nvPr>
            <p:ph idx="1"/>
          </p:nvPr>
        </p:nvSpPr>
        <p:spPr/>
        <p:txBody>
          <a:bodyPr/>
          <a:lstStyle/>
          <a:p>
            <a:r>
              <a:rPr lang="en-US" altLang="tr-TR" dirty="0"/>
              <a:t>What and How</a:t>
            </a:r>
          </a:p>
          <a:p>
            <a:pPr lvl="1"/>
            <a:r>
              <a:rPr lang="en-US" altLang="tr-TR" dirty="0"/>
              <a:t>An emphasis on process over content; moment-to-moment examination of what is happening and how it’s </a:t>
            </a:r>
            <a:r>
              <a:rPr lang="en-US" altLang="tr-TR" dirty="0" smtClean="0"/>
              <a:t>happening</a:t>
            </a:r>
            <a:r>
              <a:rPr lang="tr-TR" altLang="tr-TR" dirty="0" smtClean="0"/>
              <a:t>.</a:t>
            </a:r>
          </a:p>
          <a:p>
            <a:pPr lvl="1"/>
            <a:endParaRPr lang="tr-TR" altLang="tr-TR" dirty="0" smtClean="0"/>
          </a:p>
          <a:p>
            <a:pPr lvl="1"/>
            <a:r>
              <a:rPr lang="tr-TR" altLang="tr-TR" dirty="0" smtClean="0"/>
              <a:t>Gestalt therapists avoid using the question «WHY». Question «Why» is viewed as promoting intellectualization.  </a:t>
            </a:r>
            <a:endParaRPr lang="en-US" altLang="tr-TR" dirty="0"/>
          </a:p>
          <a:p>
            <a:endParaRPr lang="tr-TR" dirty="0"/>
          </a:p>
        </p:txBody>
      </p:sp>
    </p:spTree>
    <p:extLst>
      <p:ext uri="{BB962C8B-B14F-4D97-AF65-F5344CB8AC3E}">
        <p14:creationId xmlns:p14="http://schemas.microsoft.com/office/powerpoint/2010/main" val="300746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tr-TR" dirty="0" smtClean="0">
                <a:solidFill>
                  <a:srgbClr val="0070C0"/>
                </a:solidFill>
              </a:rPr>
              <a:t>Theoretical Principles</a:t>
            </a:r>
          </a:p>
        </p:txBody>
      </p:sp>
      <p:sp>
        <p:nvSpPr>
          <p:cNvPr id="15363" name="Content Placeholder 2"/>
          <p:cNvSpPr>
            <a:spLocks noGrp="1"/>
          </p:cNvSpPr>
          <p:nvPr>
            <p:ph idx="1"/>
          </p:nvPr>
        </p:nvSpPr>
        <p:spPr/>
        <p:txBody>
          <a:bodyPr/>
          <a:lstStyle/>
          <a:p>
            <a:pPr eaLnBrk="1" hangingPunct="1"/>
            <a:r>
              <a:rPr lang="en-US" altLang="tr-TR" dirty="0" smtClean="0"/>
              <a:t>Contact and Resistance to Contact</a:t>
            </a:r>
          </a:p>
          <a:p>
            <a:pPr lvl="1" eaLnBrk="1" hangingPunct="1"/>
            <a:endParaRPr lang="tr-TR" altLang="tr-TR" dirty="0" smtClean="0"/>
          </a:p>
          <a:p>
            <a:pPr lvl="1" eaLnBrk="1" hangingPunct="1"/>
            <a:r>
              <a:rPr lang="en-US" altLang="tr-TR" dirty="0" smtClean="0"/>
              <a:t>The exchange of information between I-ness and otherness</a:t>
            </a:r>
            <a:r>
              <a:rPr lang="tr-TR" altLang="tr-TR" dirty="0" smtClean="0"/>
              <a:t>.</a:t>
            </a:r>
            <a:r>
              <a:rPr lang="en-US" altLang="tr-TR" dirty="0" smtClean="0"/>
              <a:t> </a:t>
            </a:r>
          </a:p>
          <a:p>
            <a:pPr lvl="1" eaLnBrk="1" hangingPunct="1"/>
            <a:endParaRPr lang="tr-TR" altLang="tr-TR" dirty="0" smtClean="0"/>
          </a:p>
          <a:p>
            <a:pPr lvl="1" eaLnBrk="1" hangingPunct="1"/>
            <a:r>
              <a:rPr lang="en-US" altLang="tr-TR" dirty="0" smtClean="0"/>
              <a:t>This is a perceptual process.</a:t>
            </a:r>
            <a:r>
              <a:rPr lang="tr-TR" altLang="tr-TR" dirty="0" smtClean="0"/>
              <a:t> We’ve made contact through our senses. </a:t>
            </a:r>
            <a:endParaRPr lang="en-US" altLang="tr-TR" dirty="0" smtClean="0"/>
          </a:p>
        </p:txBody>
      </p:sp>
    </p:spTree>
    <p:extLst>
      <p:ext uri="{BB962C8B-B14F-4D97-AF65-F5344CB8AC3E}">
        <p14:creationId xmlns:p14="http://schemas.microsoft.com/office/powerpoint/2010/main" val="838691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tr-TR" dirty="0">
                <a:solidFill>
                  <a:schemeClr val="tx2">
                    <a:lumMod val="60000"/>
                    <a:lumOff val="40000"/>
                  </a:schemeClr>
                </a:solidFill>
              </a:rPr>
              <a:t>Theory of Psychopathology</a:t>
            </a:r>
          </a:p>
        </p:txBody>
      </p:sp>
      <p:sp>
        <p:nvSpPr>
          <p:cNvPr id="16387" name="Content Placeholder 2"/>
          <p:cNvSpPr>
            <a:spLocks noGrp="1"/>
          </p:cNvSpPr>
          <p:nvPr>
            <p:ph idx="1"/>
          </p:nvPr>
        </p:nvSpPr>
        <p:spPr>
          <a:xfrm>
            <a:off x="457200" y="1600200"/>
            <a:ext cx="8363272" cy="4525963"/>
          </a:xfrm>
        </p:spPr>
        <p:txBody>
          <a:bodyPr>
            <a:normAutofit/>
          </a:bodyPr>
          <a:lstStyle/>
          <a:p>
            <a:pPr lvl="1"/>
            <a:endParaRPr lang="tr-TR" altLang="tr-TR" dirty="0" smtClean="0"/>
          </a:p>
          <a:p>
            <a:pPr lvl="1"/>
            <a:r>
              <a:rPr lang="tr-TR" altLang="tr-TR" dirty="0" smtClean="0"/>
              <a:t>Healthy functioning is characterized by contact, full awareness, full sensory functioning and spontaneity. </a:t>
            </a:r>
            <a:r>
              <a:rPr lang="tr-TR" altLang="tr-TR" dirty="0"/>
              <a:t>Psychological health is characterized by a healthy boundary between self and environment. A healthy boundary is one with both permeability and firmness. </a:t>
            </a:r>
          </a:p>
        </p:txBody>
      </p:sp>
    </p:spTree>
    <p:extLst>
      <p:ext uri="{BB962C8B-B14F-4D97-AF65-F5344CB8AC3E}">
        <p14:creationId xmlns:p14="http://schemas.microsoft.com/office/powerpoint/2010/main" val="39865187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chemeClr val="tx2">
                    <a:lumMod val="60000"/>
                    <a:lumOff val="40000"/>
                  </a:schemeClr>
                </a:solidFill>
              </a:rPr>
              <a:t>Theory of Psychopathology</a:t>
            </a:r>
            <a:endParaRPr lang="tr-TR" dirty="0"/>
          </a:p>
        </p:txBody>
      </p:sp>
      <p:sp>
        <p:nvSpPr>
          <p:cNvPr id="3" name="Content Placeholder 2"/>
          <p:cNvSpPr>
            <a:spLocks noGrp="1"/>
          </p:cNvSpPr>
          <p:nvPr>
            <p:ph idx="1"/>
          </p:nvPr>
        </p:nvSpPr>
        <p:spPr/>
        <p:txBody>
          <a:bodyPr/>
          <a:lstStyle/>
          <a:p>
            <a:pPr lvl="1"/>
            <a:r>
              <a:rPr lang="en-US" altLang="tr-TR" dirty="0"/>
              <a:t>Psychopathology can be viewed as a contact or boundary disturbance.</a:t>
            </a:r>
            <a:r>
              <a:rPr lang="tr-TR" altLang="tr-TR" dirty="0"/>
              <a:t> Symptoms arise because of dysregulation in the boundary between self and </a:t>
            </a:r>
            <a:r>
              <a:rPr lang="tr-TR" altLang="tr-TR" dirty="0" smtClean="0"/>
              <a:t>environment.</a:t>
            </a:r>
            <a:endParaRPr lang="en-US" altLang="tr-TR" dirty="0"/>
          </a:p>
          <a:p>
            <a:pPr lvl="2"/>
            <a:r>
              <a:rPr lang="en-US" altLang="tr-TR" dirty="0"/>
              <a:t>It occurs when natural processes of contact, excitement, self-regulation, and new learning are disturbed.</a:t>
            </a:r>
          </a:p>
          <a:p>
            <a:pPr lvl="2"/>
            <a:endParaRPr lang="tr-TR" altLang="tr-TR" dirty="0"/>
          </a:p>
          <a:p>
            <a:pPr lvl="2"/>
            <a:r>
              <a:rPr lang="en-US" altLang="tr-TR" dirty="0"/>
              <a:t>There are five different types of boundary disturbances.</a:t>
            </a:r>
          </a:p>
          <a:p>
            <a:endParaRPr lang="en-US" altLang="tr-TR" dirty="0"/>
          </a:p>
          <a:p>
            <a:endParaRPr lang="tr-TR" dirty="0"/>
          </a:p>
        </p:txBody>
      </p:sp>
    </p:spTree>
    <p:extLst>
      <p:ext uri="{BB962C8B-B14F-4D97-AF65-F5344CB8AC3E}">
        <p14:creationId xmlns:p14="http://schemas.microsoft.com/office/powerpoint/2010/main" val="7872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defRPr/>
            </a:pPr>
            <a:r>
              <a:rPr lang="en-US" dirty="0"/>
              <a:t>It is a highly experiential therapy. </a:t>
            </a:r>
            <a:r>
              <a:rPr lang="en-US" dirty="0" err="1"/>
              <a:t>Perls</a:t>
            </a:r>
            <a:r>
              <a:rPr lang="en-US" dirty="0"/>
              <a:t> (1969) wrote:</a:t>
            </a:r>
          </a:p>
          <a:p>
            <a:pPr lvl="1">
              <a:defRPr/>
            </a:pPr>
            <a:r>
              <a:rPr lang="en-US" dirty="0"/>
              <a:t>‘‘Lose your mind and come to your senses.’’ (p. 69</a:t>
            </a:r>
            <a:r>
              <a:rPr lang="en-US" dirty="0" smtClean="0"/>
              <a:t>)</a:t>
            </a:r>
            <a:endParaRPr lang="tr-TR" dirty="0" smtClean="0"/>
          </a:p>
          <a:p>
            <a:pPr lvl="1">
              <a:defRPr/>
            </a:pPr>
            <a:endParaRPr lang="en-US" dirty="0"/>
          </a:p>
          <a:p>
            <a:pPr>
              <a:defRPr/>
            </a:pPr>
            <a:r>
              <a:rPr lang="en-US" dirty="0"/>
              <a:t>This statement </a:t>
            </a:r>
            <a:r>
              <a:rPr lang="tr-TR" dirty="0" smtClean="0"/>
              <a:t>show</a:t>
            </a:r>
            <a:r>
              <a:rPr lang="en-US" dirty="0" smtClean="0"/>
              <a:t>s </a:t>
            </a:r>
            <a:r>
              <a:rPr lang="en-US" dirty="0"/>
              <a:t>the physical and experiential nature of Gestalt therapy.</a:t>
            </a:r>
          </a:p>
          <a:p>
            <a:endParaRPr lang="tr-TR" dirty="0"/>
          </a:p>
        </p:txBody>
      </p:sp>
    </p:spTree>
    <p:extLst>
      <p:ext uri="{BB962C8B-B14F-4D97-AF65-F5344CB8AC3E}">
        <p14:creationId xmlns:p14="http://schemas.microsoft.com/office/powerpoint/2010/main" val="339358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tr-TR" dirty="0" smtClean="0">
                <a:solidFill>
                  <a:srgbClr val="0070C0"/>
                </a:solidFill>
              </a:rPr>
              <a:t>Theoretical Principles </a:t>
            </a:r>
            <a:endParaRPr lang="en-US" altLang="tr-TR" dirty="0" smtClean="0"/>
          </a:p>
        </p:txBody>
      </p:sp>
      <p:sp>
        <p:nvSpPr>
          <p:cNvPr id="17411" name="Content Placeholder 2"/>
          <p:cNvSpPr>
            <a:spLocks noGrp="1"/>
          </p:cNvSpPr>
          <p:nvPr>
            <p:ph idx="1"/>
          </p:nvPr>
        </p:nvSpPr>
        <p:spPr/>
        <p:txBody>
          <a:bodyPr/>
          <a:lstStyle/>
          <a:p>
            <a:pPr eaLnBrk="1" hangingPunct="1"/>
            <a:r>
              <a:rPr lang="en-US" altLang="tr-TR" dirty="0" smtClean="0"/>
              <a:t>Boundary Disturbance Types</a:t>
            </a:r>
          </a:p>
          <a:p>
            <a:pPr lvl="1" eaLnBrk="1" hangingPunct="1"/>
            <a:r>
              <a:rPr lang="en-US" altLang="tr-TR" dirty="0" smtClean="0"/>
              <a:t>Introjection</a:t>
            </a:r>
          </a:p>
          <a:p>
            <a:pPr lvl="1" eaLnBrk="1" hangingPunct="1"/>
            <a:r>
              <a:rPr lang="en-US" altLang="tr-TR" dirty="0" smtClean="0"/>
              <a:t>Projection</a:t>
            </a:r>
          </a:p>
          <a:p>
            <a:pPr lvl="1" eaLnBrk="1" hangingPunct="1"/>
            <a:r>
              <a:rPr lang="en-US" altLang="tr-TR" dirty="0" smtClean="0"/>
              <a:t>Retroflection</a:t>
            </a:r>
          </a:p>
          <a:p>
            <a:pPr lvl="1" eaLnBrk="1" hangingPunct="1"/>
            <a:r>
              <a:rPr lang="en-US" altLang="tr-TR" dirty="0" smtClean="0"/>
              <a:t>Deflection</a:t>
            </a:r>
          </a:p>
          <a:p>
            <a:pPr lvl="1" eaLnBrk="1" hangingPunct="1"/>
            <a:r>
              <a:rPr lang="en-US" altLang="tr-TR" dirty="0" smtClean="0"/>
              <a:t>Confluence</a:t>
            </a:r>
          </a:p>
        </p:txBody>
      </p:sp>
    </p:spTree>
    <p:extLst>
      <p:ext uri="{BB962C8B-B14F-4D97-AF65-F5344CB8AC3E}">
        <p14:creationId xmlns:p14="http://schemas.microsoft.com/office/powerpoint/2010/main" val="328543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altLang="tr-TR" b="1" dirty="0" smtClean="0">
                <a:solidFill>
                  <a:srgbClr val="FF0000"/>
                </a:solidFill>
              </a:rPr>
              <a:t>Introjection</a:t>
            </a:r>
            <a:r>
              <a:rPr lang="tr-TR" altLang="tr-TR" b="1" dirty="0" smtClean="0">
                <a:solidFill>
                  <a:srgbClr val="FF0000"/>
                </a:solidFill>
              </a:rPr>
              <a:t> : </a:t>
            </a:r>
            <a:r>
              <a:rPr lang="tr-TR" altLang="tr-TR" dirty="0" smtClean="0"/>
              <a:t>uncritical acceptance of other’s beliefs and standards.  A contact occurs and whatever values and standards are associated with contact are swallowed whole. </a:t>
            </a:r>
          </a:p>
          <a:p>
            <a:pPr marL="342900" lvl="1" indent="-342900">
              <a:buFont typeface="Arial" panose="020B0604020202020204" pitchFamily="34" charset="0"/>
              <a:buChar char="•"/>
            </a:pPr>
            <a:r>
              <a:rPr lang="en-US" altLang="tr-TR" b="1" dirty="0" smtClean="0">
                <a:solidFill>
                  <a:srgbClr val="FF0000"/>
                </a:solidFill>
              </a:rPr>
              <a:t>Projection</a:t>
            </a:r>
            <a:r>
              <a:rPr lang="tr-TR" altLang="tr-TR" b="1" dirty="0" smtClean="0">
                <a:solidFill>
                  <a:srgbClr val="FF0000"/>
                </a:solidFill>
              </a:rPr>
              <a:t>:</a:t>
            </a:r>
            <a:r>
              <a:rPr lang="tr-TR" altLang="tr-TR" dirty="0" smtClean="0"/>
              <a:t> one person projects his or her emotions or traits onto others. </a:t>
            </a:r>
          </a:p>
          <a:p>
            <a:pPr marL="342900" lvl="1" indent="-342900">
              <a:buFont typeface="Arial" panose="020B0604020202020204" pitchFamily="34" charset="0"/>
              <a:buChar char="•"/>
            </a:pPr>
            <a:r>
              <a:rPr lang="en-US" altLang="tr-TR" b="1" dirty="0" smtClean="0">
                <a:solidFill>
                  <a:srgbClr val="FF0000"/>
                </a:solidFill>
              </a:rPr>
              <a:t>Retroflection</a:t>
            </a:r>
            <a:r>
              <a:rPr lang="tr-TR" altLang="tr-TR" b="1" dirty="0" smtClean="0">
                <a:solidFill>
                  <a:srgbClr val="FF0000"/>
                </a:solidFill>
              </a:rPr>
              <a:t>:</a:t>
            </a:r>
            <a:r>
              <a:rPr lang="tr-TR" altLang="tr-TR" dirty="0" smtClean="0">
                <a:solidFill>
                  <a:srgbClr val="FF0000"/>
                </a:solidFill>
              </a:rPr>
              <a:t> </a:t>
            </a:r>
            <a:r>
              <a:rPr lang="tr-TR" altLang="tr-TR" dirty="0" smtClean="0"/>
              <a:t>someone turns back on him/herself something s/he would like to do to another person. </a:t>
            </a:r>
            <a:endParaRPr lang="en-US" altLang="tr-TR" b="1" dirty="0">
              <a:solidFill>
                <a:srgbClr val="FF0000"/>
              </a:solidFill>
            </a:endParaRPr>
          </a:p>
          <a:p>
            <a:pPr marL="342900" lvl="1" indent="-342900">
              <a:buFont typeface="Arial" panose="020B0604020202020204" pitchFamily="34" charset="0"/>
              <a:buChar char="•"/>
            </a:pPr>
            <a:endParaRPr lang="en-US" altLang="tr-TR" dirty="0"/>
          </a:p>
          <a:p>
            <a:pPr marL="342900" lvl="1" indent="-342900">
              <a:buFont typeface="Arial" panose="020B0604020202020204" pitchFamily="34" charset="0"/>
              <a:buChar char="•"/>
            </a:pPr>
            <a:endParaRPr lang="en-US" altLang="tr-TR" dirty="0"/>
          </a:p>
          <a:p>
            <a:endParaRPr lang="tr-TR" dirty="0"/>
          </a:p>
        </p:txBody>
      </p:sp>
    </p:spTree>
    <p:extLst>
      <p:ext uri="{BB962C8B-B14F-4D97-AF65-F5344CB8AC3E}">
        <p14:creationId xmlns:p14="http://schemas.microsoft.com/office/powerpoint/2010/main" val="1552405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smtClean="0">
                <a:solidFill>
                  <a:srgbClr val="FF0000"/>
                </a:solidFill>
              </a:rPr>
              <a:t>Deflection:</a:t>
            </a:r>
            <a:r>
              <a:rPr lang="tr-TR" dirty="0" smtClean="0">
                <a:solidFill>
                  <a:srgbClr val="FF0000"/>
                </a:solidFill>
              </a:rPr>
              <a:t> </a:t>
            </a:r>
            <a:r>
              <a:rPr lang="tr-TR" dirty="0" smtClean="0"/>
              <a:t>a distraction designed to diffuse or reduce contact or avoidance of contact. Avoiding physical contact, using humor excessively, talking about others instead of the self.</a:t>
            </a:r>
            <a:endParaRPr lang="tr-TR" dirty="0"/>
          </a:p>
          <a:p>
            <a:r>
              <a:rPr lang="tr-TR" b="1" dirty="0" smtClean="0">
                <a:solidFill>
                  <a:srgbClr val="FF0000"/>
                </a:solidFill>
              </a:rPr>
              <a:t>Confluence: </a:t>
            </a:r>
            <a:r>
              <a:rPr lang="tr-TR" dirty="0" smtClean="0"/>
              <a:t>there is a merging boundaries. Not really knowing where one person stops and the other begins. </a:t>
            </a:r>
            <a:endParaRPr lang="tr-TR" dirty="0"/>
          </a:p>
          <a:p>
            <a:endParaRPr lang="tr-TR" dirty="0"/>
          </a:p>
        </p:txBody>
      </p:sp>
    </p:spTree>
    <p:extLst>
      <p:ext uri="{BB962C8B-B14F-4D97-AF65-F5344CB8AC3E}">
        <p14:creationId xmlns:p14="http://schemas.microsoft.com/office/powerpoint/2010/main" val="283395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tr-TR" smtClean="0">
                <a:solidFill>
                  <a:srgbClr val="0070C0"/>
                </a:solidFill>
              </a:rPr>
              <a:t>The Practice of Gestalt Therapy </a:t>
            </a:r>
          </a:p>
        </p:txBody>
      </p:sp>
      <p:sp>
        <p:nvSpPr>
          <p:cNvPr id="18435" name="Content Placeholder 2"/>
          <p:cNvSpPr>
            <a:spLocks noGrp="1"/>
          </p:cNvSpPr>
          <p:nvPr>
            <p:ph idx="1"/>
          </p:nvPr>
        </p:nvSpPr>
        <p:spPr/>
        <p:txBody>
          <a:bodyPr/>
          <a:lstStyle/>
          <a:p>
            <a:pPr eaLnBrk="1" hangingPunct="1"/>
            <a:r>
              <a:rPr lang="en-US" altLang="tr-TR" dirty="0" err="1" smtClean="0"/>
              <a:t>Polster</a:t>
            </a:r>
            <a:r>
              <a:rPr lang="en-US" altLang="tr-TR" dirty="0" smtClean="0"/>
              <a:t> identified three specific therapeutic devices or processes</a:t>
            </a:r>
            <a:r>
              <a:rPr lang="tr-TR" altLang="tr-TR" dirty="0" smtClean="0"/>
              <a:t>:</a:t>
            </a:r>
          </a:p>
          <a:p>
            <a:pPr eaLnBrk="1" hangingPunct="1"/>
            <a:endParaRPr lang="en-US" altLang="tr-TR" dirty="0" smtClean="0"/>
          </a:p>
          <a:p>
            <a:pPr marL="1371600" lvl="2" indent="-514350" eaLnBrk="1" hangingPunct="1">
              <a:buFont typeface="Calibri" pitchFamily="34" charset="0"/>
              <a:buAutoNum type="arabicPeriod"/>
            </a:pPr>
            <a:r>
              <a:rPr lang="en-US" altLang="tr-TR" dirty="0" smtClean="0"/>
              <a:t>Encounter</a:t>
            </a:r>
            <a:endParaRPr lang="tr-TR" altLang="tr-TR" dirty="0" smtClean="0"/>
          </a:p>
          <a:p>
            <a:pPr marL="1371600" lvl="2" indent="-514350" eaLnBrk="1" hangingPunct="1">
              <a:buFont typeface="Calibri" pitchFamily="34" charset="0"/>
              <a:buAutoNum type="arabicPeriod"/>
            </a:pPr>
            <a:endParaRPr lang="en-US" altLang="tr-TR" dirty="0" smtClean="0"/>
          </a:p>
          <a:p>
            <a:pPr marL="1371600" lvl="2" indent="-514350" eaLnBrk="1" hangingPunct="1">
              <a:buFont typeface="Calibri" pitchFamily="34" charset="0"/>
              <a:buAutoNum type="arabicPeriod"/>
            </a:pPr>
            <a:r>
              <a:rPr lang="en-US" altLang="tr-TR" dirty="0" smtClean="0"/>
              <a:t>Awareness</a:t>
            </a:r>
            <a:endParaRPr lang="tr-TR" altLang="tr-TR" dirty="0" smtClean="0"/>
          </a:p>
          <a:p>
            <a:pPr marL="1371600" lvl="2" indent="-514350" eaLnBrk="1" hangingPunct="1">
              <a:buFont typeface="Calibri" pitchFamily="34" charset="0"/>
              <a:buAutoNum type="arabicPeriod"/>
            </a:pPr>
            <a:endParaRPr lang="en-US" altLang="tr-TR" dirty="0" smtClean="0"/>
          </a:p>
          <a:p>
            <a:pPr marL="1371600" lvl="2" indent="-514350" eaLnBrk="1" hangingPunct="1">
              <a:buFont typeface="Calibri" pitchFamily="34" charset="0"/>
              <a:buAutoNum type="arabicPeriod"/>
            </a:pPr>
            <a:r>
              <a:rPr lang="en-US" altLang="tr-TR" dirty="0" smtClean="0"/>
              <a:t>Experiment</a:t>
            </a:r>
            <a:endParaRPr lang="tr-TR" altLang="tr-TR" dirty="0" smtClean="0"/>
          </a:p>
          <a:p>
            <a:pPr marL="1371600" lvl="2" indent="-514350" eaLnBrk="1" hangingPunct="1">
              <a:buFont typeface="Calibri" pitchFamily="34" charset="0"/>
              <a:buAutoNum type="arabicPeriod"/>
            </a:pPr>
            <a:endParaRPr lang="en-US" altLang="tr-TR" dirty="0" smtClean="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780928"/>
            <a:ext cx="2592288" cy="3729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330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tr-TR" dirty="0" smtClean="0">
                <a:solidFill>
                  <a:srgbClr val="0070C0"/>
                </a:solidFill>
              </a:rPr>
              <a:t>The Practice of Gestalt Therapy </a:t>
            </a:r>
          </a:p>
        </p:txBody>
      </p:sp>
      <p:sp>
        <p:nvSpPr>
          <p:cNvPr id="19459" name="Content Placeholder 2"/>
          <p:cNvSpPr>
            <a:spLocks noGrp="1"/>
          </p:cNvSpPr>
          <p:nvPr>
            <p:ph idx="1"/>
          </p:nvPr>
        </p:nvSpPr>
        <p:spPr>
          <a:xfrm>
            <a:off x="323528" y="1600200"/>
            <a:ext cx="8496944" cy="4925144"/>
          </a:xfrm>
        </p:spPr>
        <p:txBody>
          <a:bodyPr>
            <a:normAutofit/>
          </a:bodyPr>
          <a:lstStyle/>
          <a:p>
            <a:pPr eaLnBrk="1" hangingPunct="1"/>
            <a:r>
              <a:rPr lang="en-US" altLang="tr-TR" dirty="0" smtClean="0"/>
              <a:t>Assessment Procedures and Training Guidelines</a:t>
            </a:r>
          </a:p>
          <a:p>
            <a:pPr lvl="1" eaLnBrk="1" hangingPunct="1"/>
            <a:r>
              <a:rPr lang="en-US" altLang="tr-TR" dirty="0" smtClean="0"/>
              <a:t>Gestalt therapy approaches have historically underused assessment and diagnostic processes because:</a:t>
            </a:r>
          </a:p>
          <a:p>
            <a:pPr lvl="2" eaLnBrk="1" hangingPunct="1"/>
            <a:r>
              <a:rPr lang="en-US" altLang="tr-TR" dirty="0" smtClean="0"/>
              <a:t>Existential-humanistic </a:t>
            </a:r>
            <a:r>
              <a:rPr lang="tr-TR" altLang="tr-TR" dirty="0" smtClean="0"/>
              <a:t>therapists </a:t>
            </a:r>
            <a:r>
              <a:rPr lang="en-US" altLang="tr-TR" dirty="0" smtClean="0"/>
              <a:t>typically avoid assessments.</a:t>
            </a:r>
          </a:p>
          <a:p>
            <a:pPr lvl="2" eaLnBrk="1" hangingPunct="1"/>
            <a:r>
              <a:rPr lang="en-US" altLang="tr-TR" dirty="0" smtClean="0"/>
              <a:t>Gestalt therapy was modeled by Fritz </a:t>
            </a:r>
            <a:r>
              <a:rPr lang="en-US" altLang="tr-TR" dirty="0" err="1" smtClean="0"/>
              <a:t>Perls</a:t>
            </a:r>
            <a:r>
              <a:rPr lang="en-US" altLang="tr-TR" dirty="0" smtClean="0"/>
              <a:t> during workshops and retreats.</a:t>
            </a:r>
          </a:p>
          <a:p>
            <a:pPr lvl="2" eaLnBrk="1" hangingPunct="1"/>
            <a:r>
              <a:rPr lang="en-US" altLang="tr-TR" dirty="0" smtClean="0"/>
              <a:t>There’s a focus on pushing people forward toward growth.</a:t>
            </a:r>
          </a:p>
          <a:p>
            <a:pPr lvl="2" eaLnBrk="1" hangingPunct="1"/>
            <a:r>
              <a:rPr lang="en-US" altLang="tr-TR" dirty="0" smtClean="0"/>
              <a:t>There’s a facilitation of self-assessment.</a:t>
            </a:r>
          </a:p>
          <a:p>
            <a:pPr eaLnBrk="1" hangingPunct="1"/>
            <a:endParaRPr lang="en-US" altLang="tr-TR" dirty="0" smtClean="0"/>
          </a:p>
          <a:p>
            <a:pPr lvl="2" eaLnBrk="1" hangingPunct="1"/>
            <a:endParaRPr lang="en-US" altLang="tr-TR" dirty="0" smtClean="0"/>
          </a:p>
        </p:txBody>
      </p:sp>
    </p:spTree>
    <p:extLst>
      <p:ext uri="{BB962C8B-B14F-4D97-AF65-F5344CB8AC3E}">
        <p14:creationId xmlns:p14="http://schemas.microsoft.com/office/powerpoint/2010/main" val="2949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tr-TR" dirty="0" smtClean="0">
                <a:solidFill>
                  <a:srgbClr val="0070C0"/>
                </a:solidFill>
              </a:rPr>
              <a:t>The Practice of Gestalt Therapy </a:t>
            </a:r>
            <a:endParaRPr lang="en-US" altLang="tr-TR" dirty="0" smtClean="0"/>
          </a:p>
        </p:txBody>
      </p:sp>
      <p:sp>
        <p:nvSpPr>
          <p:cNvPr id="20483" name="Content Placeholder 2"/>
          <p:cNvSpPr>
            <a:spLocks noGrp="1"/>
          </p:cNvSpPr>
          <p:nvPr>
            <p:ph idx="1"/>
          </p:nvPr>
        </p:nvSpPr>
        <p:spPr/>
        <p:txBody>
          <a:bodyPr/>
          <a:lstStyle/>
          <a:p>
            <a:pPr eaLnBrk="1" hangingPunct="1"/>
            <a:r>
              <a:rPr lang="en-US" altLang="tr-TR" dirty="0" smtClean="0"/>
              <a:t>Emphasizing Collaboration</a:t>
            </a:r>
          </a:p>
          <a:p>
            <a:pPr lvl="1" eaLnBrk="1" hangingPunct="1"/>
            <a:r>
              <a:rPr lang="en-US" altLang="tr-TR" dirty="0" smtClean="0"/>
              <a:t>Recent developments in Gestalt therapy have emphasized collaboration and the I-Thou relationship.</a:t>
            </a:r>
          </a:p>
          <a:p>
            <a:pPr lvl="1" eaLnBrk="1" hangingPunct="1"/>
            <a:endParaRPr lang="tr-TR" altLang="tr-TR" dirty="0" smtClean="0"/>
          </a:p>
          <a:p>
            <a:pPr lvl="1" eaLnBrk="1" hangingPunct="1"/>
            <a:endParaRPr lang="tr-TR" altLang="tr-TR" dirty="0"/>
          </a:p>
          <a:p>
            <a:pPr lvl="1" eaLnBrk="1" hangingPunct="1"/>
            <a:r>
              <a:rPr lang="en-US" altLang="tr-TR" dirty="0" smtClean="0"/>
              <a:t>Informed consent is very important.</a:t>
            </a:r>
          </a:p>
        </p:txBody>
      </p:sp>
    </p:spTree>
    <p:extLst>
      <p:ext uri="{BB962C8B-B14F-4D97-AF65-F5344CB8AC3E}">
        <p14:creationId xmlns:p14="http://schemas.microsoft.com/office/powerpoint/2010/main" val="145815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fontScale="90000"/>
          </a:bodyPr>
          <a:lstStyle/>
          <a:p>
            <a:pPr>
              <a:lnSpc>
                <a:spcPct val="90000"/>
              </a:lnSpc>
            </a:pPr>
            <a:r>
              <a:rPr lang="en-US" altLang="tr-TR" dirty="0"/>
              <a:t>Clinical Training Guidelines Based on Goodness of Fit</a:t>
            </a:r>
          </a:p>
        </p:txBody>
      </p:sp>
      <p:sp>
        <p:nvSpPr>
          <p:cNvPr id="21507" name="Content Placeholder 2"/>
          <p:cNvSpPr>
            <a:spLocks noGrp="1"/>
          </p:cNvSpPr>
          <p:nvPr>
            <p:ph idx="1"/>
          </p:nvPr>
        </p:nvSpPr>
        <p:spPr>
          <a:xfrm>
            <a:off x="457200" y="1600200"/>
            <a:ext cx="8229600" cy="4925144"/>
          </a:xfrm>
        </p:spPr>
        <p:txBody>
          <a:bodyPr>
            <a:normAutofit/>
          </a:bodyPr>
          <a:lstStyle/>
          <a:p>
            <a:pPr eaLnBrk="1" hangingPunct="1">
              <a:lnSpc>
                <a:spcPct val="90000"/>
              </a:lnSpc>
            </a:pPr>
            <a:r>
              <a:rPr lang="tr-TR" altLang="tr-TR" sz="2700" dirty="0" smtClean="0"/>
              <a:t>Goodness of fit between client and therapy is a strong predictor of positive treatment outcome. </a:t>
            </a:r>
          </a:p>
          <a:p>
            <a:pPr eaLnBrk="1" hangingPunct="1">
              <a:lnSpc>
                <a:spcPct val="90000"/>
              </a:lnSpc>
            </a:pPr>
            <a:endParaRPr lang="tr-TR" altLang="tr-TR" sz="2700" dirty="0" smtClean="0"/>
          </a:p>
          <a:p>
            <a:pPr eaLnBrk="1" hangingPunct="1">
              <a:lnSpc>
                <a:spcPct val="90000"/>
              </a:lnSpc>
            </a:pPr>
            <a:endParaRPr lang="tr-TR" altLang="tr-TR" sz="2700" dirty="0"/>
          </a:p>
          <a:p>
            <a:pPr eaLnBrk="1" hangingPunct="1">
              <a:lnSpc>
                <a:spcPct val="90000"/>
              </a:lnSpc>
            </a:pPr>
            <a:r>
              <a:rPr lang="en-US" altLang="tr-TR" sz="2700" dirty="0" smtClean="0"/>
              <a:t>The following clients may be poorly suited to Gestalt therapy:</a:t>
            </a:r>
            <a:endParaRPr lang="tr-TR" altLang="tr-TR" sz="2700" dirty="0" smtClean="0"/>
          </a:p>
          <a:p>
            <a:pPr marL="0" indent="0" eaLnBrk="1" hangingPunct="1">
              <a:lnSpc>
                <a:spcPct val="90000"/>
              </a:lnSpc>
              <a:buNone/>
            </a:pPr>
            <a:endParaRPr lang="en-US" altLang="tr-TR" sz="2700" dirty="0" smtClean="0"/>
          </a:p>
          <a:p>
            <a:pPr lvl="1" eaLnBrk="1" hangingPunct="1">
              <a:lnSpc>
                <a:spcPct val="90000"/>
              </a:lnSpc>
            </a:pPr>
            <a:r>
              <a:rPr lang="en-US" altLang="tr-TR" sz="2400" dirty="0" smtClean="0"/>
              <a:t>Clients with depressive symptoms who are also highly reactive or sensitive to feedback.</a:t>
            </a:r>
          </a:p>
          <a:p>
            <a:pPr eaLnBrk="1" hangingPunct="1">
              <a:lnSpc>
                <a:spcPct val="90000"/>
              </a:lnSpc>
            </a:pPr>
            <a:endParaRPr lang="en-US" altLang="tr-TR" sz="2700" dirty="0" smtClean="0"/>
          </a:p>
          <a:p>
            <a:pPr eaLnBrk="1" hangingPunct="1">
              <a:lnSpc>
                <a:spcPct val="90000"/>
              </a:lnSpc>
            </a:pPr>
            <a:endParaRPr lang="en-US" altLang="tr-TR" sz="2700" dirty="0" smtClean="0"/>
          </a:p>
        </p:txBody>
      </p:sp>
    </p:spTree>
    <p:extLst>
      <p:ext uri="{BB962C8B-B14F-4D97-AF65-F5344CB8AC3E}">
        <p14:creationId xmlns:p14="http://schemas.microsoft.com/office/powerpoint/2010/main" val="187851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lvl="1">
              <a:lnSpc>
                <a:spcPct val="90000"/>
              </a:lnSpc>
            </a:pPr>
            <a:endParaRPr lang="tr-TR" altLang="tr-TR" sz="2400" dirty="0" smtClean="0"/>
          </a:p>
          <a:p>
            <a:pPr lvl="1">
              <a:lnSpc>
                <a:spcPct val="90000"/>
              </a:lnSpc>
            </a:pPr>
            <a:r>
              <a:rPr lang="en-US" altLang="tr-TR" sz="2400" dirty="0" smtClean="0"/>
              <a:t>Clients </a:t>
            </a:r>
            <a:r>
              <a:rPr lang="en-US" altLang="tr-TR" sz="2400" dirty="0"/>
              <a:t>with depressive symptoms who also have tendencies to externalize their problems (e.g., these clients </a:t>
            </a:r>
            <a:r>
              <a:rPr lang="en-US" altLang="tr-TR" sz="2400" dirty="0" smtClean="0"/>
              <a:t>blame </a:t>
            </a:r>
            <a:r>
              <a:rPr lang="en-US" altLang="tr-TR" sz="2400" dirty="0"/>
              <a:t>others or their environment for their depressive symptoms</a:t>
            </a:r>
            <a:r>
              <a:rPr lang="en-US" altLang="tr-TR" sz="2400" dirty="0" smtClean="0"/>
              <a:t>).</a:t>
            </a:r>
            <a:endParaRPr lang="tr-TR" altLang="tr-TR" sz="2400" dirty="0" smtClean="0"/>
          </a:p>
          <a:p>
            <a:pPr lvl="1">
              <a:lnSpc>
                <a:spcPct val="90000"/>
              </a:lnSpc>
            </a:pPr>
            <a:endParaRPr lang="tr-TR" altLang="tr-TR" sz="2400" dirty="0"/>
          </a:p>
          <a:p>
            <a:pPr lvl="1">
              <a:lnSpc>
                <a:spcPct val="90000"/>
              </a:lnSpc>
            </a:pPr>
            <a:endParaRPr lang="en-US" altLang="tr-TR" sz="2400" dirty="0"/>
          </a:p>
          <a:p>
            <a:pPr lvl="1">
              <a:lnSpc>
                <a:spcPct val="90000"/>
              </a:lnSpc>
            </a:pPr>
            <a:r>
              <a:rPr lang="en-US" altLang="tr-TR" sz="2400" dirty="0"/>
              <a:t>Clients who exhibit observable deterioration when engaging in an expressive-experiential, emotionally activating treatment.</a:t>
            </a:r>
          </a:p>
          <a:p>
            <a:endParaRPr lang="tr-TR" dirty="0"/>
          </a:p>
        </p:txBody>
      </p:sp>
    </p:spTree>
    <p:extLst>
      <p:ext uri="{BB962C8B-B14F-4D97-AF65-F5344CB8AC3E}">
        <p14:creationId xmlns:p14="http://schemas.microsoft.com/office/powerpoint/2010/main" val="2424395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US" altLang="tr-TR" dirty="0">
                <a:solidFill>
                  <a:srgbClr val="0070C0"/>
                </a:solidFill>
              </a:rPr>
              <a:t>Encounter: The Dialogic Relationship in Gestalt Therapy</a:t>
            </a:r>
          </a:p>
        </p:txBody>
      </p:sp>
      <p:sp>
        <p:nvSpPr>
          <p:cNvPr id="22531" name="Content Placeholder 2"/>
          <p:cNvSpPr>
            <a:spLocks noGrp="1"/>
          </p:cNvSpPr>
          <p:nvPr>
            <p:ph idx="1"/>
          </p:nvPr>
        </p:nvSpPr>
        <p:spPr/>
        <p:txBody>
          <a:bodyPr/>
          <a:lstStyle/>
          <a:p>
            <a:pPr marL="342900" lvl="1" indent="-342900" eaLnBrk="1" hangingPunct="1"/>
            <a:r>
              <a:rPr lang="en-US" altLang="tr-TR" dirty="0" smtClean="0"/>
              <a:t>The interaction between patient and therapist in a present moment.</a:t>
            </a:r>
            <a:endParaRPr lang="tr-TR" altLang="tr-TR" dirty="0" smtClean="0"/>
          </a:p>
          <a:p>
            <a:pPr marL="0" lvl="1" indent="0" eaLnBrk="1" hangingPunct="1">
              <a:buNone/>
            </a:pPr>
            <a:endParaRPr lang="en-US" altLang="tr-TR" dirty="0" smtClean="0"/>
          </a:p>
          <a:p>
            <a:pPr marL="342900" lvl="1" indent="-342900" eaLnBrk="1" hangingPunct="1"/>
            <a:r>
              <a:rPr lang="en-US" altLang="tr-TR" dirty="0" smtClean="0"/>
              <a:t>Relational psychoanalysis and relational Gestalt therapy hold a common view; both the therapist and the client bring subjectivity into therapy, and neither subjective view is considered inherently authoritative.</a:t>
            </a:r>
          </a:p>
          <a:p>
            <a:pPr eaLnBrk="1" hangingPunct="1"/>
            <a:endParaRPr lang="en-US" altLang="tr-TR" dirty="0" smtClean="0"/>
          </a:p>
        </p:txBody>
      </p:sp>
    </p:spTree>
    <p:extLst>
      <p:ext uri="{BB962C8B-B14F-4D97-AF65-F5344CB8AC3E}">
        <p14:creationId xmlns:p14="http://schemas.microsoft.com/office/powerpoint/2010/main" val="24554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Gestalt therapists encourage clients to attend to their moment-to-moment experiences in session. The therapists creates a safe therapeutic environment, so clients can explore their experiences, enhance their awareness, and engage in Gestalt experiments. </a:t>
            </a:r>
            <a:endParaRPr lang="tr-TR" dirty="0"/>
          </a:p>
        </p:txBody>
      </p:sp>
    </p:spTree>
    <p:extLst>
      <p:ext uri="{BB962C8B-B14F-4D97-AF65-F5344CB8AC3E}">
        <p14:creationId xmlns:p14="http://schemas.microsoft.com/office/powerpoint/2010/main" val="4290197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dirty="0" smtClean="0"/>
          </a:p>
          <a:p>
            <a:endParaRPr lang="tr-TR" dirty="0"/>
          </a:p>
          <a:p>
            <a:r>
              <a:rPr lang="tr-TR" dirty="0" smtClean="0"/>
              <a:t>Gestalt Therapy isn’t to talk about one’s experiences. Every moment of therapy is an experience to confront. It’s goal is self-awareness.  </a:t>
            </a:r>
            <a:endParaRPr lang="tr-TR" dirty="0"/>
          </a:p>
        </p:txBody>
      </p:sp>
    </p:spTree>
    <p:extLst>
      <p:ext uri="{BB962C8B-B14F-4D97-AF65-F5344CB8AC3E}">
        <p14:creationId xmlns:p14="http://schemas.microsoft.com/office/powerpoint/2010/main" val="2635217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tr-TR" dirty="0" smtClean="0">
                <a:solidFill>
                  <a:srgbClr val="0070C0"/>
                </a:solidFill>
              </a:rPr>
              <a:t>The Practice of Gestalt Therapy  </a:t>
            </a:r>
            <a:endParaRPr lang="en-US" altLang="tr-TR" dirty="0" smtClean="0"/>
          </a:p>
        </p:txBody>
      </p:sp>
      <p:sp>
        <p:nvSpPr>
          <p:cNvPr id="23555" name="Content Placeholder 2"/>
          <p:cNvSpPr>
            <a:spLocks noGrp="1"/>
          </p:cNvSpPr>
          <p:nvPr>
            <p:ph idx="1"/>
          </p:nvPr>
        </p:nvSpPr>
        <p:spPr/>
        <p:txBody>
          <a:bodyPr>
            <a:normAutofit fontScale="92500"/>
          </a:bodyPr>
          <a:lstStyle/>
          <a:p>
            <a:pPr marL="342900" lvl="1" indent="-342900" eaLnBrk="1" hangingPunct="1">
              <a:buFont typeface="Arial" charset="0"/>
              <a:buChar char="•"/>
            </a:pPr>
            <a:r>
              <a:rPr lang="en-US" altLang="tr-TR" sz="3200" dirty="0" smtClean="0"/>
              <a:t>Awareness</a:t>
            </a:r>
            <a:r>
              <a:rPr lang="tr-TR" altLang="tr-TR" sz="3200" dirty="0" smtClean="0"/>
              <a:t> is Polster’s 2</a:t>
            </a:r>
            <a:r>
              <a:rPr lang="tr-TR" altLang="tr-TR" sz="3200" baseline="30000" dirty="0" smtClean="0"/>
              <a:t>nd</a:t>
            </a:r>
            <a:r>
              <a:rPr lang="tr-TR" altLang="tr-TR" sz="3200" dirty="0" smtClean="0"/>
              <a:t> phase of Gestalt therapy.</a:t>
            </a:r>
          </a:p>
          <a:p>
            <a:pPr marL="457200" lvl="1" indent="-457200" eaLnBrk="1" hangingPunct="1">
              <a:buFont typeface="Calibri" panose="020F0502020204030204" pitchFamily="34" charset="0"/>
              <a:buChar char="⁻"/>
            </a:pPr>
            <a:r>
              <a:rPr lang="tr-TR" altLang="tr-TR" sz="3200" dirty="0" smtClean="0"/>
              <a:t>I</a:t>
            </a:r>
            <a:r>
              <a:rPr lang="en-US" altLang="tr-TR" dirty="0" smtClean="0"/>
              <a:t>n Gestalt therapy self-awareness is fostered through </a:t>
            </a:r>
            <a:r>
              <a:rPr lang="tr-TR" altLang="tr-TR" dirty="0" smtClean="0"/>
              <a:t>    </a:t>
            </a:r>
            <a:r>
              <a:rPr lang="en-US" altLang="tr-TR" dirty="0" smtClean="0"/>
              <a:t>techniques requiring phenomenological articulation of self-experience.</a:t>
            </a:r>
          </a:p>
          <a:p>
            <a:pPr marL="342900" lvl="1" indent="-342900" eaLnBrk="1" hangingPunct="1"/>
            <a:r>
              <a:rPr lang="tr-TR" altLang="tr-TR" dirty="0" smtClean="0"/>
              <a:t>Client’s </a:t>
            </a:r>
            <a:r>
              <a:rPr lang="tr-TR" altLang="tr-TR" b="1" dirty="0" smtClean="0"/>
              <a:t>resistance to contact </a:t>
            </a:r>
            <a:r>
              <a:rPr lang="tr-TR" altLang="tr-TR" dirty="0" smtClean="0"/>
              <a:t>was manifest physically or muscularly.</a:t>
            </a:r>
            <a:endParaRPr lang="en-US" altLang="tr-TR" dirty="0" smtClean="0"/>
          </a:p>
          <a:p>
            <a:pPr marL="342900" lvl="1" indent="-342900" eaLnBrk="1" hangingPunct="1"/>
            <a:r>
              <a:rPr lang="en-US" altLang="tr-TR" dirty="0" smtClean="0"/>
              <a:t>Gestalt therapists attend closely to client physical movements, gestures, flushing, and other physical manifestations of emotional and psychological processes.</a:t>
            </a:r>
          </a:p>
          <a:p>
            <a:pPr eaLnBrk="1" hangingPunct="1"/>
            <a:endParaRPr lang="en-US" altLang="tr-TR" dirty="0" smtClean="0"/>
          </a:p>
        </p:txBody>
      </p:sp>
    </p:spTree>
    <p:extLst>
      <p:ext uri="{BB962C8B-B14F-4D97-AF65-F5344CB8AC3E}">
        <p14:creationId xmlns:p14="http://schemas.microsoft.com/office/powerpoint/2010/main" val="43836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tr-TR" dirty="0" smtClean="0">
                <a:solidFill>
                  <a:srgbClr val="0070C0"/>
                </a:solidFill>
              </a:rPr>
              <a:t>The Practice of Gestalt Therapy</a:t>
            </a:r>
          </a:p>
        </p:txBody>
      </p:sp>
      <p:sp>
        <p:nvSpPr>
          <p:cNvPr id="24579" name="Content Placeholder 2"/>
          <p:cNvSpPr>
            <a:spLocks noGrp="1"/>
          </p:cNvSpPr>
          <p:nvPr>
            <p:ph idx="1"/>
          </p:nvPr>
        </p:nvSpPr>
        <p:spPr/>
        <p:txBody>
          <a:bodyPr/>
          <a:lstStyle/>
          <a:p>
            <a:pPr eaLnBrk="1" hangingPunct="1"/>
            <a:r>
              <a:rPr lang="en-US" altLang="tr-TR" dirty="0" smtClean="0"/>
              <a:t>Body Feedback</a:t>
            </a:r>
          </a:p>
          <a:p>
            <a:pPr lvl="1" eaLnBrk="1" hangingPunct="1"/>
            <a:r>
              <a:rPr lang="tr-TR" altLang="tr-TR" dirty="0" smtClean="0"/>
              <a:t>Gestalt therapists notice client’s n</a:t>
            </a:r>
            <a:r>
              <a:rPr lang="en-US" altLang="tr-TR" dirty="0" err="1" smtClean="0"/>
              <a:t>onverbal</a:t>
            </a:r>
            <a:r>
              <a:rPr lang="en-US" altLang="tr-TR" dirty="0" smtClean="0"/>
              <a:t> behavior</a:t>
            </a:r>
          </a:p>
          <a:p>
            <a:pPr lvl="2" eaLnBrk="1" hangingPunct="1"/>
            <a:r>
              <a:rPr lang="en-US" altLang="tr-TR" dirty="0" smtClean="0"/>
              <a:t>Tightness in a client’s jaw</a:t>
            </a:r>
          </a:p>
          <a:p>
            <a:pPr lvl="2" eaLnBrk="1" hangingPunct="1"/>
            <a:r>
              <a:rPr lang="en-US" altLang="tr-TR" dirty="0" smtClean="0"/>
              <a:t>Repeated opening and closing fits</a:t>
            </a:r>
          </a:p>
          <a:p>
            <a:pPr lvl="2" eaLnBrk="1" hangingPunct="1"/>
            <a:r>
              <a:rPr lang="en-US" altLang="tr-TR" dirty="0" smtClean="0"/>
              <a:t>The movement of one hand to the neck several times</a:t>
            </a:r>
          </a:p>
          <a:p>
            <a:pPr lvl="2" eaLnBrk="1" hangingPunct="1"/>
            <a:r>
              <a:rPr lang="en-US" altLang="tr-TR" dirty="0" smtClean="0"/>
              <a:t>Grimacing or puckering of the lips</a:t>
            </a:r>
          </a:p>
          <a:p>
            <a:pPr lvl="2" eaLnBrk="1" hangingPunct="1"/>
            <a:r>
              <a:rPr lang="en-US" altLang="tr-TR" dirty="0" smtClean="0"/>
              <a:t>Redness or flushing of the neck beginning to emerge </a:t>
            </a:r>
          </a:p>
          <a:p>
            <a:pPr eaLnBrk="1" hangingPunct="1"/>
            <a:endParaRPr lang="en-US" altLang="tr-TR" dirty="0" smtClean="0"/>
          </a:p>
          <a:p>
            <a:pPr eaLnBrk="1" hangingPunct="1"/>
            <a:endParaRPr lang="en-US" altLang="tr-TR" dirty="0" smtClean="0"/>
          </a:p>
        </p:txBody>
      </p:sp>
    </p:spTree>
    <p:extLst>
      <p:ext uri="{BB962C8B-B14F-4D97-AF65-F5344CB8AC3E}">
        <p14:creationId xmlns:p14="http://schemas.microsoft.com/office/powerpoint/2010/main" val="40354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tr-TR" sz="4000" dirty="0" smtClean="0">
                <a:solidFill>
                  <a:srgbClr val="0070C0"/>
                </a:solidFill>
              </a:rPr>
              <a:t>The Practice of Gestalt Therapy  </a:t>
            </a:r>
            <a:endParaRPr lang="en-US" altLang="tr-TR" sz="4000" dirty="0" smtClean="0"/>
          </a:p>
        </p:txBody>
      </p:sp>
      <p:sp>
        <p:nvSpPr>
          <p:cNvPr id="25603" name="Content Placeholder 2"/>
          <p:cNvSpPr>
            <a:spLocks noGrp="1"/>
          </p:cNvSpPr>
          <p:nvPr>
            <p:ph idx="1"/>
          </p:nvPr>
        </p:nvSpPr>
        <p:spPr/>
        <p:txBody>
          <a:bodyPr>
            <a:normAutofit lnSpcReduction="10000"/>
          </a:bodyPr>
          <a:lstStyle/>
          <a:p>
            <a:r>
              <a:rPr lang="tr-TR" altLang="tr-TR" dirty="0"/>
              <a:t>Gestalt therapists </a:t>
            </a:r>
            <a:r>
              <a:rPr lang="tr-TR" altLang="tr-TR" dirty="0" smtClean="0"/>
              <a:t>attend closely to </a:t>
            </a:r>
            <a:r>
              <a:rPr lang="tr-TR" altLang="tr-TR" dirty="0"/>
              <a:t>client’s </a:t>
            </a:r>
            <a:r>
              <a:rPr lang="en-US" altLang="tr-TR" dirty="0" smtClean="0"/>
              <a:t>Language and Voice Quality</a:t>
            </a:r>
          </a:p>
          <a:p>
            <a:pPr lvl="1" eaLnBrk="1" hangingPunct="1"/>
            <a:r>
              <a:rPr lang="en-US" altLang="tr-TR" dirty="0" smtClean="0"/>
              <a:t>Moving client from using “it” or “you” to “I.”</a:t>
            </a:r>
            <a:r>
              <a:rPr lang="tr-TR" altLang="tr-TR" dirty="0" smtClean="0"/>
              <a:t> «When you are talking about yourself it can be helpful to use the word «I». Are you willing to try that on?»</a:t>
            </a:r>
            <a:endParaRPr lang="en-US" altLang="tr-TR" dirty="0" smtClean="0"/>
          </a:p>
          <a:p>
            <a:pPr lvl="1" eaLnBrk="1" hangingPunct="1"/>
            <a:r>
              <a:rPr lang="en-US" altLang="tr-TR" dirty="0" smtClean="0"/>
              <a:t>Moving clients from talking in past tense to present.</a:t>
            </a:r>
            <a:r>
              <a:rPr lang="tr-TR" altLang="tr-TR" dirty="0" smtClean="0"/>
              <a:t> When client ‘s talking about a story happened in the past, client is encouraged to speak as if the event is happening right now.</a:t>
            </a:r>
            <a:endParaRPr lang="en-US" altLang="tr-TR" dirty="0" smtClean="0"/>
          </a:p>
        </p:txBody>
      </p:sp>
    </p:spTree>
    <p:extLst>
      <p:ext uri="{BB962C8B-B14F-4D97-AF65-F5344CB8AC3E}">
        <p14:creationId xmlns:p14="http://schemas.microsoft.com/office/powerpoint/2010/main" val="77370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The Practice of Gestalt Therapy </a:t>
            </a:r>
            <a:endParaRPr lang="tr-TR" dirty="0"/>
          </a:p>
        </p:txBody>
      </p:sp>
      <p:sp>
        <p:nvSpPr>
          <p:cNvPr id="3" name="Content Placeholder 2"/>
          <p:cNvSpPr>
            <a:spLocks noGrp="1"/>
          </p:cNvSpPr>
          <p:nvPr>
            <p:ph idx="1"/>
          </p:nvPr>
        </p:nvSpPr>
        <p:spPr/>
        <p:txBody>
          <a:bodyPr/>
          <a:lstStyle/>
          <a:p>
            <a:pPr lvl="1"/>
            <a:r>
              <a:rPr lang="en-US" altLang="tr-TR" dirty="0"/>
              <a:t>Having clients transform their questions into statements</a:t>
            </a:r>
            <a:r>
              <a:rPr lang="en-US" altLang="tr-TR" dirty="0" smtClean="0"/>
              <a:t>.</a:t>
            </a:r>
            <a:endParaRPr lang="tr-TR" altLang="tr-TR" dirty="0" smtClean="0"/>
          </a:p>
          <a:p>
            <a:pPr marL="457200" lvl="1" indent="0">
              <a:buNone/>
            </a:pPr>
            <a:r>
              <a:rPr lang="tr-TR" altLang="tr-TR" dirty="0" smtClean="0"/>
              <a:t>«I want to do.....» instead of «Would you mind....?»</a:t>
            </a:r>
            <a:endParaRPr lang="en-US" altLang="tr-TR" dirty="0"/>
          </a:p>
          <a:p>
            <a:pPr lvl="1"/>
            <a:r>
              <a:rPr lang="en-US" altLang="tr-TR" dirty="0"/>
              <a:t>Noticing when clients use passive language</a:t>
            </a:r>
            <a:r>
              <a:rPr lang="en-US" altLang="tr-TR" dirty="0" smtClean="0"/>
              <a:t>.</a:t>
            </a:r>
            <a:endParaRPr lang="tr-TR" altLang="tr-TR" dirty="0" smtClean="0"/>
          </a:p>
          <a:p>
            <a:pPr marL="457200" lvl="1" indent="0">
              <a:buNone/>
            </a:pPr>
            <a:r>
              <a:rPr lang="tr-TR" altLang="tr-TR" dirty="0" smtClean="0"/>
              <a:t>« I don’t know.», «Maybe».....</a:t>
            </a:r>
            <a:endParaRPr lang="en-US" altLang="tr-TR" dirty="0"/>
          </a:p>
          <a:p>
            <a:pPr lvl="1"/>
            <a:r>
              <a:rPr lang="en-US" altLang="tr-TR" dirty="0"/>
              <a:t>Noticing client voice tone and quality</a:t>
            </a:r>
            <a:r>
              <a:rPr lang="en-US" altLang="tr-TR" dirty="0" smtClean="0"/>
              <a:t>.</a:t>
            </a:r>
            <a:r>
              <a:rPr lang="tr-TR" altLang="tr-TR" dirty="0" smtClean="0"/>
              <a:t> The changes in client voice may reflect unfinished business or any emotions.</a:t>
            </a:r>
            <a:endParaRPr lang="en-US" altLang="tr-TR" dirty="0"/>
          </a:p>
          <a:p>
            <a:endParaRPr lang="tr-TR" dirty="0"/>
          </a:p>
        </p:txBody>
      </p:sp>
    </p:spTree>
    <p:extLst>
      <p:ext uri="{BB962C8B-B14F-4D97-AF65-F5344CB8AC3E}">
        <p14:creationId xmlns:p14="http://schemas.microsoft.com/office/powerpoint/2010/main" val="23923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tr-TR" dirty="0" smtClean="0">
                <a:solidFill>
                  <a:srgbClr val="0070C0"/>
                </a:solidFill>
              </a:rPr>
              <a:t>The Practice of Gestalt Therapy </a:t>
            </a:r>
          </a:p>
        </p:txBody>
      </p:sp>
      <p:sp>
        <p:nvSpPr>
          <p:cNvPr id="26627" name="Content Placeholder 2"/>
          <p:cNvSpPr>
            <a:spLocks noGrp="1"/>
          </p:cNvSpPr>
          <p:nvPr>
            <p:ph idx="1"/>
          </p:nvPr>
        </p:nvSpPr>
        <p:spPr>
          <a:xfrm>
            <a:off x="179512" y="1600200"/>
            <a:ext cx="8712968" cy="4525963"/>
          </a:xfrm>
        </p:spPr>
        <p:txBody>
          <a:bodyPr/>
          <a:lstStyle/>
          <a:p>
            <a:pPr eaLnBrk="1" hangingPunct="1"/>
            <a:r>
              <a:rPr lang="en-US" altLang="tr-TR" dirty="0" smtClean="0"/>
              <a:t>Unfinished Business</a:t>
            </a:r>
          </a:p>
          <a:p>
            <a:pPr lvl="1" eaLnBrk="1" hangingPunct="1"/>
            <a:r>
              <a:rPr lang="en-US" altLang="tr-TR" dirty="0" smtClean="0"/>
              <a:t>Gestalt therapy is a here-and-now therapy that’s all about there and then. The whole point is to get clients to bring their baggage or </a:t>
            </a:r>
            <a:r>
              <a:rPr lang="en-US" altLang="tr-TR" i="1" dirty="0" smtClean="0"/>
              <a:t>unfinished business </a:t>
            </a:r>
            <a:r>
              <a:rPr lang="en-US" altLang="tr-TR" dirty="0" smtClean="0"/>
              <a:t>out of their old </a:t>
            </a:r>
            <a:r>
              <a:rPr lang="tr-TR" altLang="tr-TR" dirty="0" smtClean="0"/>
              <a:t>cupboard</a:t>
            </a:r>
            <a:r>
              <a:rPr lang="en-US" altLang="tr-TR" dirty="0" smtClean="0"/>
              <a:t> and into the present moment. When that happens, change is possible. </a:t>
            </a:r>
          </a:p>
        </p:txBody>
      </p:sp>
    </p:spTree>
    <p:extLst>
      <p:ext uri="{BB962C8B-B14F-4D97-AF65-F5344CB8AC3E}">
        <p14:creationId xmlns:p14="http://schemas.microsoft.com/office/powerpoint/2010/main" val="3912808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tr-TR" dirty="0">
                <a:solidFill>
                  <a:srgbClr val="0070C0"/>
                </a:solidFill>
              </a:rPr>
              <a:t>Specific Gestalt Experiments</a:t>
            </a:r>
          </a:p>
        </p:txBody>
      </p:sp>
      <p:sp>
        <p:nvSpPr>
          <p:cNvPr id="27651" name="Content Placeholder 2"/>
          <p:cNvSpPr>
            <a:spLocks noGrp="1"/>
          </p:cNvSpPr>
          <p:nvPr>
            <p:ph idx="1"/>
          </p:nvPr>
        </p:nvSpPr>
        <p:spPr/>
        <p:txBody>
          <a:bodyPr/>
          <a:lstStyle/>
          <a:p>
            <a:pPr lvl="1" eaLnBrk="1" hangingPunct="1"/>
            <a:endParaRPr lang="tr-TR" altLang="tr-TR" dirty="0" smtClean="0"/>
          </a:p>
          <a:p>
            <a:pPr lvl="1" eaLnBrk="1" hangingPunct="1"/>
            <a:r>
              <a:rPr lang="en-US" altLang="tr-TR" dirty="0" smtClean="0"/>
              <a:t>The third phase of Gestalt therapy</a:t>
            </a:r>
            <a:r>
              <a:rPr lang="tr-TR" altLang="tr-TR" dirty="0" smtClean="0"/>
              <a:t> involves application of </a:t>
            </a:r>
            <a:r>
              <a:rPr lang="tr-TR" altLang="tr-TR" b="1" dirty="0" smtClean="0"/>
              <a:t>Gestalt therapy experiments</a:t>
            </a:r>
            <a:r>
              <a:rPr lang="tr-TR" altLang="tr-TR" dirty="0" smtClean="0"/>
              <a:t>: </a:t>
            </a:r>
            <a:r>
              <a:rPr lang="en-US" altLang="tr-TR" dirty="0" smtClean="0"/>
              <a:t>a device that creates new opportunities for acting in a safely structured situation.</a:t>
            </a:r>
            <a:endParaRPr lang="tr-TR" altLang="tr-TR" dirty="0" smtClean="0"/>
          </a:p>
          <a:p>
            <a:pPr lvl="1"/>
            <a:endParaRPr lang="tr-TR" altLang="tr-TR" dirty="0" smtClean="0"/>
          </a:p>
          <a:p>
            <a:pPr lvl="1"/>
            <a:r>
              <a:rPr lang="tr-TR" altLang="tr-TR" dirty="0" smtClean="0"/>
              <a:t>The </a:t>
            </a:r>
            <a:r>
              <a:rPr lang="tr-TR" altLang="tr-TR" dirty="0"/>
              <a:t>Gestalt </a:t>
            </a:r>
            <a:r>
              <a:rPr lang="tr-TR" altLang="tr-TR" dirty="0" smtClean="0"/>
              <a:t>experiments are useful treatment method. But, they can be abused. </a:t>
            </a:r>
            <a:endParaRPr lang="en-US" altLang="tr-TR" dirty="0" smtClean="0"/>
          </a:p>
          <a:p>
            <a:pPr marL="0" indent="0" eaLnBrk="1" hangingPunct="1">
              <a:buNone/>
            </a:pPr>
            <a:endParaRPr lang="en-US" altLang="tr-TR" dirty="0" smtClean="0"/>
          </a:p>
        </p:txBody>
      </p:sp>
    </p:spTree>
    <p:extLst>
      <p:ext uri="{BB962C8B-B14F-4D97-AF65-F5344CB8AC3E}">
        <p14:creationId xmlns:p14="http://schemas.microsoft.com/office/powerpoint/2010/main" val="69431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Specific Gestalt Experiments</a:t>
            </a:r>
            <a:endParaRPr lang="tr-TR" dirty="0"/>
          </a:p>
        </p:txBody>
      </p:sp>
      <p:sp>
        <p:nvSpPr>
          <p:cNvPr id="3" name="Content Placeholder 2"/>
          <p:cNvSpPr>
            <a:spLocks noGrp="1"/>
          </p:cNvSpPr>
          <p:nvPr>
            <p:ph idx="1"/>
          </p:nvPr>
        </p:nvSpPr>
        <p:spPr/>
        <p:txBody>
          <a:bodyPr>
            <a:normAutofit/>
          </a:bodyPr>
          <a:lstStyle/>
          <a:p>
            <a:pPr lvl="1"/>
            <a:r>
              <a:rPr lang="tr-TR" altLang="tr-TR" dirty="0" smtClean="0"/>
              <a:t>Gestalt threapy is not technique-driven. </a:t>
            </a:r>
            <a:endParaRPr lang="tr-TR" altLang="tr-TR" dirty="0"/>
          </a:p>
          <a:p>
            <a:pPr lvl="1"/>
            <a:r>
              <a:rPr lang="en-US" altLang="tr-TR" dirty="0" smtClean="0"/>
              <a:t>Techniques </a:t>
            </a:r>
            <a:r>
              <a:rPr lang="en-US" altLang="tr-TR" dirty="0"/>
              <a:t>are </a:t>
            </a:r>
            <a:r>
              <a:rPr lang="tr-TR" altLang="tr-TR" dirty="0"/>
              <a:t>devices</a:t>
            </a:r>
            <a:r>
              <a:rPr lang="en-US" altLang="tr-TR" dirty="0"/>
              <a:t> to facilitate </a:t>
            </a:r>
            <a:r>
              <a:rPr lang="en-US" altLang="tr-TR" dirty="0" smtClean="0"/>
              <a:t>awareness</a:t>
            </a:r>
            <a:r>
              <a:rPr lang="tr-TR" altLang="tr-TR" dirty="0" smtClean="0"/>
              <a:t> and </a:t>
            </a:r>
            <a:r>
              <a:rPr lang="tr-TR" altLang="tr-TR" dirty="0"/>
              <a:t>personal growth in the long run</a:t>
            </a:r>
            <a:r>
              <a:rPr lang="en-US" altLang="tr-TR" dirty="0" smtClean="0"/>
              <a:t>.</a:t>
            </a:r>
            <a:endParaRPr lang="tr-TR" altLang="tr-TR" dirty="0" smtClean="0"/>
          </a:p>
          <a:p>
            <a:pPr lvl="1"/>
            <a:endParaRPr lang="en-US" altLang="tr-TR" dirty="0"/>
          </a:p>
          <a:p>
            <a:pPr lvl="1"/>
            <a:r>
              <a:rPr lang="en-US" altLang="tr-TR" dirty="0" smtClean="0"/>
              <a:t>Techniques</a:t>
            </a:r>
            <a:r>
              <a:rPr lang="tr-TR" altLang="tr-TR" dirty="0" smtClean="0"/>
              <a:t>,</a:t>
            </a:r>
            <a:r>
              <a:rPr lang="en-US" altLang="tr-TR" dirty="0" smtClean="0"/>
              <a:t> </a:t>
            </a:r>
            <a:r>
              <a:rPr lang="tr-TR" altLang="tr-TR" dirty="0" smtClean="0"/>
              <a:t>inappropriately used, can be fake </a:t>
            </a:r>
            <a:r>
              <a:rPr lang="tr-TR" altLang="tr-TR" dirty="0"/>
              <a:t>and </a:t>
            </a:r>
            <a:r>
              <a:rPr lang="tr-TR" altLang="tr-TR" dirty="0" smtClean="0"/>
              <a:t>antitherapeutic. </a:t>
            </a:r>
          </a:p>
          <a:p>
            <a:pPr lvl="1"/>
            <a:endParaRPr lang="tr-TR" altLang="tr-TR" dirty="0"/>
          </a:p>
          <a:p>
            <a:pPr lvl="1"/>
            <a:r>
              <a:rPr lang="en-US" altLang="tr-TR" dirty="0" smtClean="0"/>
              <a:t>They </a:t>
            </a:r>
            <a:r>
              <a:rPr lang="en-US" altLang="tr-TR" dirty="0"/>
              <a:t>should be used within the context of an </a:t>
            </a:r>
          </a:p>
          <a:p>
            <a:pPr lvl="1">
              <a:buNone/>
            </a:pPr>
            <a:r>
              <a:rPr lang="en-US" altLang="tr-TR" dirty="0"/>
              <a:t>	I-Thou relationship.</a:t>
            </a:r>
          </a:p>
          <a:p>
            <a:endParaRPr lang="tr-TR" dirty="0"/>
          </a:p>
        </p:txBody>
      </p:sp>
    </p:spTree>
    <p:extLst>
      <p:ext uri="{BB962C8B-B14F-4D97-AF65-F5344CB8AC3E}">
        <p14:creationId xmlns:p14="http://schemas.microsoft.com/office/powerpoint/2010/main" val="397046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dirty="0">
                <a:solidFill>
                  <a:srgbClr val="0070C0"/>
                </a:solidFill>
              </a:rPr>
              <a:t>Specific Gestalt Experiments</a:t>
            </a:r>
            <a:endParaRPr lang="tr-TR" dirty="0"/>
          </a:p>
        </p:txBody>
      </p:sp>
      <p:sp>
        <p:nvSpPr>
          <p:cNvPr id="3" name="Content Placeholder 2"/>
          <p:cNvSpPr>
            <a:spLocks noGrp="1"/>
          </p:cNvSpPr>
          <p:nvPr>
            <p:ph idx="1"/>
          </p:nvPr>
        </p:nvSpPr>
        <p:spPr/>
        <p:txBody>
          <a:bodyPr/>
          <a:lstStyle/>
          <a:p>
            <a:r>
              <a:rPr lang="tr-TR" dirty="0"/>
              <a:t>Staying with the </a:t>
            </a:r>
            <a:r>
              <a:rPr lang="tr-TR" dirty="0" smtClean="0"/>
              <a:t>Feeling</a:t>
            </a:r>
          </a:p>
          <a:p>
            <a:r>
              <a:rPr lang="en-US" altLang="tr-TR" dirty="0"/>
              <a:t>I Take Responsibility For. . .</a:t>
            </a:r>
          </a:p>
          <a:p>
            <a:r>
              <a:rPr lang="en-US" altLang="tr-TR" dirty="0"/>
              <a:t>Playing the </a:t>
            </a:r>
            <a:r>
              <a:rPr lang="en-US" altLang="tr-TR" dirty="0" smtClean="0"/>
              <a:t>Projection</a:t>
            </a:r>
            <a:endParaRPr lang="tr-TR" altLang="tr-TR" dirty="0" smtClean="0"/>
          </a:p>
          <a:p>
            <a:r>
              <a:rPr lang="en-US" altLang="tr-TR" dirty="0"/>
              <a:t>The Reversal Technique</a:t>
            </a:r>
          </a:p>
          <a:p>
            <a:r>
              <a:rPr lang="en-US" altLang="tr-TR" dirty="0" smtClean="0"/>
              <a:t>The </a:t>
            </a:r>
            <a:r>
              <a:rPr lang="en-US" altLang="tr-TR" dirty="0"/>
              <a:t>Exaggeration Experiment</a:t>
            </a:r>
          </a:p>
          <a:p>
            <a:endParaRPr lang="en-US" altLang="tr-TR" dirty="0"/>
          </a:p>
          <a:p>
            <a:endParaRPr lang="tr-TR" dirty="0"/>
          </a:p>
        </p:txBody>
      </p:sp>
    </p:spTree>
    <p:extLst>
      <p:ext uri="{BB962C8B-B14F-4D97-AF65-F5344CB8AC3E}">
        <p14:creationId xmlns:p14="http://schemas.microsoft.com/office/powerpoint/2010/main" val="352383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tr-TR" i="1" dirty="0">
                <a:solidFill>
                  <a:srgbClr val="0070C0"/>
                </a:solidFill>
              </a:rPr>
              <a:t>Staying with the Feeling</a:t>
            </a:r>
          </a:p>
        </p:txBody>
      </p:sp>
      <p:sp>
        <p:nvSpPr>
          <p:cNvPr id="28675" name="Content Placeholder 2"/>
          <p:cNvSpPr>
            <a:spLocks noGrp="1"/>
          </p:cNvSpPr>
          <p:nvPr>
            <p:ph idx="1"/>
          </p:nvPr>
        </p:nvSpPr>
        <p:spPr>
          <a:xfrm>
            <a:off x="179512" y="1600200"/>
            <a:ext cx="8640960" cy="4997152"/>
          </a:xfrm>
        </p:spPr>
        <p:txBody>
          <a:bodyPr>
            <a:normAutofit/>
          </a:bodyPr>
          <a:lstStyle/>
          <a:p>
            <a:endParaRPr lang="tr-TR" altLang="tr-TR" dirty="0" smtClean="0"/>
          </a:p>
          <a:p>
            <a:r>
              <a:rPr lang="tr-TR" altLang="tr-TR" dirty="0" smtClean="0"/>
              <a:t>Gestalt therapy emphasizes on immediate feelings. </a:t>
            </a:r>
            <a:r>
              <a:rPr lang="tr-TR" altLang="tr-TR" dirty="0"/>
              <a:t>Feelings are to be faced and confronted, not </a:t>
            </a:r>
            <a:r>
              <a:rPr lang="tr-TR" altLang="tr-TR" dirty="0" smtClean="0"/>
              <a:t>avoided. Therapist encourages clients to stay with feelings they’re avoiding. Techniques: </a:t>
            </a:r>
            <a:endParaRPr lang="en-US" altLang="tr-TR" dirty="0" smtClean="0"/>
          </a:p>
          <a:p>
            <a:pPr lvl="1" eaLnBrk="1" hangingPunct="1"/>
            <a:endParaRPr lang="en-US" altLang="tr-TR" dirty="0" smtClean="0"/>
          </a:p>
        </p:txBody>
      </p:sp>
    </p:spTree>
    <p:extLst>
      <p:ext uri="{BB962C8B-B14F-4D97-AF65-F5344CB8AC3E}">
        <p14:creationId xmlns:p14="http://schemas.microsoft.com/office/powerpoint/2010/main" val="258499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i="1" dirty="0">
                <a:solidFill>
                  <a:srgbClr val="0070C0"/>
                </a:solidFill>
              </a:rPr>
              <a:t>Staying with the Feeling</a:t>
            </a:r>
            <a:endParaRPr lang="tr-TR" dirty="0"/>
          </a:p>
        </p:txBody>
      </p:sp>
      <p:sp>
        <p:nvSpPr>
          <p:cNvPr id="3" name="Content Placeholder 2"/>
          <p:cNvSpPr>
            <a:spLocks noGrp="1"/>
          </p:cNvSpPr>
          <p:nvPr>
            <p:ph idx="1"/>
          </p:nvPr>
        </p:nvSpPr>
        <p:spPr/>
        <p:txBody>
          <a:bodyPr/>
          <a:lstStyle/>
          <a:p>
            <a:pPr lvl="1"/>
            <a:r>
              <a:rPr lang="en-US" altLang="tr-TR" dirty="0"/>
              <a:t>Therapists repeatedly ask questions: “What are you aware of now?”</a:t>
            </a:r>
            <a:r>
              <a:rPr lang="tr-TR" altLang="tr-TR" dirty="0"/>
              <a:t> or “What are you noticing inside yourself right now?” </a:t>
            </a:r>
          </a:p>
          <a:p>
            <a:pPr lvl="1"/>
            <a:endParaRPr lang="tr-TR" altLang="tr-TR" dirty="0" smtClean="0"/>
          </a:p>
          <a:p>
            <a:pPr lvl="1"/>
            <a:r>
              <a:rPr lang="en-US" altLang="tr-TR" dirty="0" smtClean="0"/>
              <a:t>Clients </a:t>
            </a:r>
            <a:r>
              <a:rPr lang="en-US" altLang="tr-TR" dirty="0"/>
              <a:t>are instructed to give voice to their feelings</a:t>
            </a:r>
            <a:r>
              <a:rPr lang="tr-TR" altLang="tr-TR" dirty="0"/>
              <a:t> and sensations (e.g., “Let your anxiety have a voice and let it speak for a while”). </a:t>
            </a:r>
          </a:p>
          <a:p>
            <a:endParaRPr lang="tr-TR" dirty="0"/>
          </a:p>
        </p:txBody>
      </p:sp>
    </p:spTree>
    <p:extLst>
      <p:ext uri="{BB962C8B-B14F-4D97-AF65-F5344CB8AC3E}">
        <p14:creationId xmlns:p14="http://schemas.microsoft.com/office/powerpoint/2010/main" val="279757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Biographical Information: Fritz </a:t>
            </a:r>
            <a:r>
              <a:rPr lang="en-US" dirty="0" err="1" smtClean="0">
                <a:solidFill>
                  <a:srgbClr val="0070C0"/>
                </a:solidFill>
              </a:rPr>
              <a:t>Perls</a:t>
            </a:r>
            <a:endParaRPr lang="tr-TR" dirty="0"/>
          </a:p>
        </p:txBody>
      </p:sp>
      <p:sp>
        <p:nvSpPr>
          <p:cNvPr id="3" name="Content Placeholder 2"/>
          <p:cNvSpPr>
            <a:spLocks noGrp="1"/>
          </p:cNvSpPr>
          <p:nvPr>
            <p:ph idx="1"/>
          </p:nvPr>
        </p:nvSpPr>
        <p:spPr/>
        <p:txBody>
          <a:bodyPr>
            <a:normAutofit/>
          </a:bodyPr>
          <a:lstStyle/>
          <a:p>
            <a:r>
              <a:rPr lang="tr-TR" dirty="0" smtClean="0"/>
              <a:t>Fritz was born in Berlin. He was a Jewish. His older sister was killed by the Nazis. </a:t>
            </a:r>
          </a:p>
          <a:p>
            <a:r>
              <a:rPr lang="tr-TR" dirty="0" smtClean="0"/>
              <a:t>Because he failed the  school, he had to leave it. For a short time, he worked, then he returned to school. He decided to study medicine. During the world war I, he served as a medical corpsman. He specialized in psychiatry. </a:t>
            </a:r>
            <a:endParaRPr lang="tr-TR" dirty="0"/>
          </a:p>
        </p:txBody>
      </p:sp>
    </p:spTree>
    <p:extLst>
      <p:ext uri="{BB962C8B-B14F-4D97-AF65-F5344CB8AC3E}">
        <p14:creationId xmlns:p14="http://schemas.microsoft.com/office/powerpoint/2010/main" val="249496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tr-TR" i="1" dirty="0">
                <a:solidFill>
                  <a:srgbClr val="0070C0"/>
                </a:solidFill>
              </a:rPr>
              <a:t>Staying with the Feeling</a:t>
            </a:r>
            <a:endParaRPr lang="tr-TR"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endParaRPr lang="tr-TR" altLang="tr-TR" dirty="0" smtClean="0"/>
          </a:p>
          <a:p>
            <a:pPr marL="342900" lvl="1" indent="-342900">
              <a:buFont typeface="Arial" panose="020B0604020202020204" pitchFamily="34" charset="0"/>
              <a:buChar char="•"/>
            </a:pPr>
            <a:r>
              <a:rPr lang="en-US" altLang="tr-TR" dirty="0" smtClean="0"/>
              <a:t>They </a:t>
            </a:r>
            <a:r>
              <a:rPr lang="en-US" altLang="tr-TR" dirty="0"/>
              <a:t>are encouraged to act out their feelings in the here-and-now.</a:t>
            </a:r>
            <a:r>
              <a:rPr lang="tr-TR" altLang="tr-TR" dirty="0"/>
              <a:t> Gestalt therapists use pillow for this reason. They often had clients pull on and “stretch” the pillows when they felt inner tension and conflict. Perls believed that by acting out their feelings outside of themselves, his clients would be able to identify and reintegrate their uncomfortable feelings.</a:t>
            </a:r>
          </a:p>
          <a:p>
            <a:endParaRPr lang="tr-TR" dirty="0"/>
          </a:p>
        </p:txBody>
      </p:sp>
    </p:spTree>
    <p:extLst>
      <p:ext uri="{BB962C8B-B14F-4D97-AF65-F5344CB8AC3E}">
        <p14:creationId xmlns:p14="http://schemas.microsoft.com/office/powerpoint/2010/main" val="209219526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tr-TR" i="1" dirty="0">
                <a:solidFill>
                  <a:srgbClr val="0070C0"/>
                </a:solidFill>
              </a:rPr>
              <a:t>I Take Responsibility For. . </a:t>
            </a:r>
            <a:r>
              <a:rPr lang="en-US" altLang="tr-TR" dirty="0">
                <a:solidFill>
                  <a:srgbClr val="0070C0"/>
                </a:solidFill>
              </a:rPr>
              <a:t>.</a:t>
            </a:r>
          </a:p>
        </p:txBody>
      </p:sp>
      <p:sp>
        <p:nvSpPr>
          <p:cNvPr id="29699" name="Content Placeholder 2"/>
          <p:cNvSpPr>
            <a:spLocks noGrp="1"/>
          </p:cNvSpPr>
          <p:nvPr>
            <p:ph idx="1"/>
          </p:nvPr>
        </p:nvSpPr>
        <p:spPr/>
        <p:txBody>
          <a:bodyPr>
            <a:normAutofit/>
          </a:bodyPr>
          <a:lstStyle/>
          <a:p>
            <a:pPr eaLnBrk="1" hangingPunct="1"/>
            <a:endParaRPr lang="tr-TR" altLang="tr-TR" dirty="0" smtClean="0"/>
          </a:p>
          <a:p>
            <a:pPr lvl="1"/>
            <a:r>
              <a:rPr lang="tr-TR" altLang="tr-TR" dirty="0" smtClean="0"/>
              <a:t>«I’m bored and I take responsibility for my boredom.» </a:t>
            </a:r>
          </a:p>
          <a:p>
            <a:pPr lvl="1"/>
            <a:endParaRPr lang="tr-TR" altLang="tr-TR" dirty="0"/>
          </a:p>
          <a:p>
            <a:pPr lvl="1"/>
            <a:r>
              <a:rPr lang="tr-TR" altLang="tr-TR" dirty="0" smtClean="0"/>
              <a:t>This technique is especially useful when clients are externalizing symptoms. </a:t>
            </a:r>
            <a:endParaRPr lang="en-US" altLang="tr-TR" dirty="0" smtClean="0"/>
          </a:p>
          <a:p>
            <a:pPr marL="0" indent="0" eaLnBrk="1" hangingPunct="1">
              <a:buNone/>
            </a:pPr>
            <a:endParaRPr lang="en-US" altLang="tr-TR" dirty="0" smtClean="0"/>
          </a:p>
        </p:txBody>
      </p:sp>
    </p:spTree>
    <p:extLst>
      <p:ext uri="{BB962C8B-B14F-4D97-AF65-F5344CB8AC3E}">
        <p14:creationId xmlns:p14="http://schemas.microsoft.com/office/powerpoint/2010/main" val="2041377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i="1" dirty="0" smtClean="0">
                <a:solidFill>
                  <a:srgbClr val="00B0F0"/>
                </a:solidFill>
              </a:rPr>
              <a:t/>
            </a:r>
            <a:br>
              <a:rPr lang="tr-TR" i="1" dirty="0" smtClean="0">
                <a:solidFill>
                  <a:srgbClr val="00B0F0"/>
                </a:solidFill>
              </a:rPr>
            </a:br>
            <a:r>
              <a:rPr lang="tr-TR" i="1" dirty="0" smtClean="0">
                <a:solidFill>
                  <a:srgbClr val="00B0F0"/>
                </a:solidFill>
              </a:rPr>
              <a:t>Playing </a:t>
            </a:r>
            <a:r>
              <a:rPr lang="tr-TR" i="1" dirty="0">
                <a:solidFill>
                  <a:srgbClr val="00B0F0"/>
                </a:solidFill>
              </a:rPr>
              <a:t>the Projection</a:t>
            </a:r>
            <a:br>
              <a:rPr lang="tr-TR" i="1" dirty="0">
                <a:solidFill>
                  <a:srgbClr val="00B0F0"/>
                </a:solidFill>
              </a:rPr>
            </a:br>
            <a:endParaRPr lang="tr-TR" i="1" dirty="0">
              <a:solidFill>
                <a:srgbClr val="00B0F0"/>
              </a:solidFill>
            </a:endParaRPr>
          </a:p>
        </p:txBody>
      </p:sp>
      <p:sp>
        <p:nvSpPr>
          <p:cNvPr id="3" name="Content Placeholder 2"/>
          <p:cNvSpPr>
            <a:spLocks noGrp="1"/>
          </p:cNvSpPr>
          <p:nvPr>
            <p:ph idx="1"/>
          </p:nvPr>
        </p:nvSpPr>
        <p:spPr/>
        <p:txBody>
          <a:bodyPr/>
          <a:lstStyle/>
          <a:p>
            <a:pPr lvl="1"/>
            <a:r>
              <a:rPr lang="en-US" altLang="tr-TR" dirty="0" smtClean="0"/>
              <a:t>Group </a:t>
            </a:r>
            <a:r>
              <a:rPr lang="en-US" altLang="tr-TR" dirty="0"/>
              <a:t>therapy</a:t>
            </a:r>
          </a:p>
          <a:p>
            <a:pPr lvl="1"/>
            <a:endParaRPr lang="tr-TR" altLang="tr-TR" dirty="0" smtClean="0"/>
          </a:p>
          <a:p>
            <a:pPr lvl="1"/>
            <a:r>
              <a:rPr lang="tr-TR" altLang="tr-TR" dirty="0" smtClean="0"/>
              <a:t>In </a:t>
            </a:r>
            <a:r>
              <a:rPr lang="tr-TR" altLang="tr-TR" dirty="0"/>
              <a:t>a group, if one member thought another group  member was too critical of other members, therapist might say, «</a:t>
            </a:r>
            <a:r>
              <a:rPr lang="en-US" altLang="tr-TR" dirty="0"/>
              <a:t>Try that on. </a:t>
            </a:r>
            <a:r>
              <a:rPr lang="tr-TR" altLang="tr-TR" dirty="0"/>
              <a:t>Stand up and be critical of everyone here. Go around the room and </a:t>
            </a:r>
            <a:r>
              <a:rPr lang="tr-TR" altLang="tr-TR" dirty="0" smtClean="0"/>
              <a:t>criticize </a:t>
            </a:r>
            <a:r>
              <a:rPr lang="tr-TR" altLang="tr-TR" dirty="0"/>
              <a:t>everyone.»</a:t>
            </a:r>
            <a:endParaRPr lang="en-US" altLang="tr-TR" dirty="0"/>
          </a:p>
          <a:p>
            <a:endParaRPr lang="tr-TR" dirty="0"/>
          </a:p>
        </p:txBody>
      </p:sp>
    </p:spTree>
    <p:extLst>
      <p:ext uri="{BB962C8B-B14F-4D97-AF65-F5344CB8AC3E}">
        <p14:creationId xmlns:p14="http://schemas.microsoft.com/office/powerpoint/2010/main" val="367128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tr-TR" i="1" dirty="0">
                <a:solidFill>
                  <a:srgbClr val="0070C0"/>
                </a:solidFill>
              </a:rPr>
              <a:t>The Reversal Technique</a:t>
            </a:r>
          </a:p>
        </p:txBody>
      </p:sp>
      <p:sp>
        <p:nvSpPr>
          <p:cNvPr id="30723" name="Content Placeholder 2"/>
          <p:cNvSpPr>
            <a:spLocks noGrp="1"/>
          </p:cNvSpPr>
          <p:nvPr>
            <p:ph idx="1"/>
          </p:nvPr>
        </p:nvSpPr>
        <p:spPr/>
        <p:txBody>
          <a:bodyPr/>
          <a:lstStyle/>
          <a:p>
            <a:pPr marL="914400" lvl="2" indent="0" eaLnBrk="1" hangingPunct="1">
              <a:buNone/>
            </a:pPr>
            <a:r>
              <a:rPr lang="tr-TR" altLang="tr-TR" sz="2800" dirty="0" smtClean="0"/>
              <a:t>is designed to g</a:t>
            </a:r>
            <a:r>
              <a:rPr lang="en-US" altLang="tr-TR" sz="2800" dirty="0" smtClean="0"/>
              <a:t>et clients in touch with parts of themselves they deny or ignore.</a:t>
            </a:r>
            <a:r>
              <a:rPr lang="tr-TR" altLang="tr-TR" sz="2800" dirty="0" smtClean="0"/>
              <a:t> To help clients save their complete selves, this technique is used. </a:t>
            </a:r>
          </a:p>
          <a:p>
            <a:pPr marL="914400" lvl="2" indent="0" eaLnBrk="1" hangingPunct="1">
              <a:buNone/>
            </a:pPr>
            <a:endParaRPr lang="tr-TR" altLang="tr-TR" sz="2800" dirty="0"/>
          </a:p>
          <a:p>
            <a:pPr marL="914400" lvl="2" indent="0" eaLnBrk="1" hangingPunct="1">
              <a:buNone/>
            </a:pPr>
            <a:r>
              <a:rPr lang="tr-TR" altLang="tr-TR" sz="2800" dirty="0" smtClean="0"/>
              <a:t>This tecnique is often employed in group therapy. </a:t>
            </a:r>
            <a:endParaRPr lang="en-US" altLang="tr-TR" sz="2800" dirty="0" smtClean="0"/>
          </a:p>
          <a:p>
            <a:pPr marL="0" indent="0" eaLnBrk="1" hangingPunct="1">
              <a:buNone/>
            </a:pPr>
            <a:endParaRPr lang="tr-TR" altLang="tr-TR" dirty="0" smtClean="0"/>
          </a:p>
        </p:txBody>
      </p:sp>
    </p:spTree>
    <p:extLst>
      <p:ext uri="{BB962C8B-B14F-4D97-AF65-F5344CB8AC3E}">
        <p14:creationId xmlns:p14="http://schemas.microsoft.com/office/powerpoint/2010/main" val="276914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00B0F0"/>
                </a:solidFill>
              </a:rPr>
              <a:t/>
            </a:r>
            <a:br>
              <a:rPr lang="tr-TR" dirty="0" smtClean="0">
                <a:solidFill>
                  <a:srgbClr val="00B0F0"/>
                </a:solidFill>
              </a:rPr>
            </a:br>
            <a:r>
              <a:rPr lang="tr-TR" i="1" dirty="0" smtClean="0">
                <a:solidFill>
                  <a:srgbClr val="00B0F0"/>
                </a:solidFill>
              </a:rPr>
              <a:t>The </a:t>
            </a:r>
            <a:r>
              <a:rPr lang="tr-TR" i="1" dirty="0">
                <a:solidFill>
                  <a:srgbClr val="00B0F0"/>
                </a:solidFill>
              </a:rPr>
              <a:t>Exaggeration Experiment</a:t>
            </a:r>
            <a:r>
              <a:rPr lang="tr-TR" dirty="0"/>
              <a:t/>
            </a:r>
            <a:br>
              <a:rPr lang="tr-TR" dirty="0"/>
            </a:br>
            <a:endParaRPr lang="tr-TR" dirty="0"/>
          </a:p>
        </p:txBody>
      </p:sp>
      <p:sp>
        <p:nvSpPr>
          <p:cNvPr id="3" name="Content Placeholder 2"/>
          <p:cNvSpPr>
            <a:spLocks noGrp="1"/>
          </p:cNvSpPr>
          <p:nvPr>
            <p:ph idx="1"/>
          </p:nvPr>
        </p:nvSpPr>
        <p:spPr/>
        <p:txBody>
          <a:bodyPr/>
          <a:lstStyle/>
          <a:p>
            <a:pPr marL="914400" lvl="2" indent="0">
              <a:buNone/>
            </a:pPr>
            <a:r>
              <a:rPr lang="en-US" altLang="tr-TR" sz="2800" dirty="0" smtClean="0"/>
              <a:t>Exaggerate </a:t>
            </a:r>
            <a:r>
              <a:rPr lang="en-US" altLang="tr-TR" sz="2800" dirty="0"/>
              <a:t>subtle nonverbal </a:t>
            </a:r>
            <a:r>
              <a:rPr lang="en-US" altLang="tr-TR" sz="2800" dirty="0" smtClean="0"/>
              <a:t>behaviors.</a:t>
            </a:r>
            <a:r>
              <a:rPr lang="tr-TR" altLang="tr-TR" sz="2800" dirty="0"/>
              <a:t> </a:t>
            </a:r>
            <a:endParaRPr lang="tr-TR" altLang="tr-TR" sz="2800" dirty="0" smtClean="0"/>
          </a:p>
          <a:p>
            <a:pPr marL="914400" lvl="2" indent="0">
              <a:buNone/>
            </a:pPr>
            <a:endParaRPr lang="tr-TR" altLang="tr-TR" sz="2800" dirty="0"/>
          </a:p>
          <a:p>
            <a:pPr marL="914400" lvl="2" indent="0">
              <a:buNone/>
            </a:pPr>
            <a:r>
              <a:rPr lang="tr-TR" altLang="tr-TR" sz="2800" dirty="0" smtClean="0"/>
              <a:t>Exaggerating subtle </a:t>
            </a:r>
            <a:r>
              <a:rPr lang="en-US" altLang="tr-TR" sz="2800" dirty="0"/>
              <a:t>nonverbal </a:t>
            </a:r>
            <a:r>
              <a:rPr lang="en-US" altLang="tr-TR" sz="2800" dirty="0" smtClean="0"/>
              <a:t>behaviors</a:t>
            </a:r>
            <a:r>
              <a:rPr lang="tr-TR" altLang="tr-TR" sz="2800" dirty="0" smtClean="0"/>
              <a:t> helps clients reclaim their entire self.  It can increase the meaning of behaviors that may have been outside awareness. </a:t>
            </a:r>
          </a:p>
          <a:p>
            <a:pPr marL="914400" lvl="2" indent="0">
              <a:buNone/>
            </a:pPr>
            <a:endParaRPr lang="tr-TR" altLang="tr-TR" sz="2800" dirty="0"/>
          </a:p>
          <a:p>
            <a:pPr marL="914400" lvl="2" indent="0">
              <a:buNone/>
            </a:pPr>
            <a:r>
              <a:rPr lang="tr-TR" altLang="tr-TR" sz="2800" dirty="0" smtClean="0"/>
              <a:t>«Make that motion again, only make it bigger. What are you aware of now?»</a:t>
            </a:r>
            <a:endParaRPr lang="en-US" altLang="tr-TR" sz="2800" dirty="0"/>
          </a:p>
          <a:p>
            <a:pPr marL="0" indent="0">
              <a:buNone/>
            </a:pPr>
            <a:endParaRPr lang="tr-TR" dirty="0"/>
          </a:p>
        </p:txBody>
      </p:sp>
    </p:spTree>
    <p:extLst>
      <p:ext uri="{BB962C8B-B14F-4D97-AF65-F5344CB8AC3E}">
        <p14:creationId xmlns:p14="http://schemas.microsoft.com/office/powerpoint/2010/main" val="408270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fontScale="90000"/>
          </a:bodyPr>
          <a:lstStyle/>
          <a:p>
            <a:r>
              <a:rPr lang="en-US" altLang="tr-TR" dirty="0">
                <a:solidFill>
                  <a:srgbClr val="0070C0"/>
                </a:solidFill>
              </a:rPr>
              <a:t>The Empty Chair Technique or Dialogue Experiment</a:t>
            </a:r>
          </a:p>
        </p:txBody>
      </p:sp>
      <p:sp>
        <p:nvSpPr>
          <p:cNvPr id="31747" name="Content Placeholder 2"/>
          <p:cNvSpPr>
            <a:spLocks noGrp="1"/>
          </p:cNvSpPr>
          <p:nvPr>
            <p:ph idx="1"/>
          </p:nvPr>
        </p:nvSpPr>
        <p:spPr>
          <a:xfrm>
            <a:off x="395536" y="1600200"/>
            <a:ext cx="8424936" cy="4781128"/>
          </a:xfrm>
        </p:spPr>
        <p:txBody>
          <a:bodyPr>
            <a:normAutofit/>
          </a:bodyPr>
          <a:lstStyle/>
          <a:p>
            <a:pPr marL="914400" lvl="2" indent="0">
              <a:buNone/>
            </a:pPr>
            <a:r>
              <a:rPr lang="en-US" altLang="tr-TR" sz="2800" dirty="0" smtClean="0"/>
              <a:t>is </a:t>
            </a:r>
            <a:r>
              <a:rPr lang="en-US" altLang="tr-TR" sz="2800" dirty="0"/>
              <a:t>the best known of all the Gestalt experiments. There are two different ways to use the empty-chair dialogue in </a:t>
            </a:r>
            <a:r>
              <a:rPr lang="en-US" altLang="tr-TR" sz="2800" dirty="0" smtClean="0"/>
              <a:t>therapy</a:t>
            </a:r>
            <a:r>
              <a:rPr lang="tr-TR" altLang="tr-TR" sz="2800" dirty="0" smtClean="0"/>
              <a:t>:</a:t>
            </a:r>
          </a:p>
          <a:p>
            <a:pPr marL="914400" lvl="2" indent="0">
              <a:buNone/>
            </a:pPr>
            <a:endParaRPr lang="tr-TR" altLang="tr-TR" sz="2800" dirty="0" smtClean="0"/>
          </a:p>
          <a:p>
            <a:pPr marL="1428750" lvl="2" indent="-514350">
              <a:buAutoNum type="arabicPeriod"/>
            </a:pPr>
            <a:r>
              <a:rPr lang="en-US" altLang="tr-TR" sz="2800" dirty="0" smtClean="0">
                <a:solidFill>
                  <a:srgbClr val="FF0000"/>
                </a:solidFill>
              </a:rPr>
              <a:t>Working </a:t>
            </a:r>
            <a:r>
              <a:rPr lang="en-US" altLang="tr-TR" sz="2800" dirty="0">
                <a:solidFill>
                  <a:srgbClr val="FF0000"/>
                </a:solidFill>
              </a:rPr>
              <a:t>out an internal </a:t>
            </a:r>
            <a:r>
              <a:rPr lang="en-US" altLang="tr-TR" sz="2800" dirty="0" smtClean="0">
                <a:solidFill>
                  <a:srgbClr val="FF0000"/>
                </a:solidFill>
              </a:rPr>
              <a:t>conflict</a:t>
            </a:r>
            <a:endParaRPr lang="tr-TR" altLang="tr-TR" sz="2800" dirty="0" smtClean="0">
              <a:solidFill>
                <a:srgbClr val="FF0000"/>
              </a:solidFill>
            </a:endParaRPr>
          </a:p>
          <a:p>
            <a:pPr marL="1428750" lvl="2" indent="-514350">
              <a:buAutoNum type="arabicPeriod"/>
            </a:pPr>
            <a:endParaRPr lang="tr-TR" altLang="tr-TR" sz="2800" dirty="0">
              <a:solidFill>
                <a:srgbClr val="FF0000"/>
              </a:solidFill>
            </a:endParaRPr>
          </a:p>
          <a:p>
            <a:pPr marL="1428750" lvl="2" indent="-514350">
              <a:buAutoNum type="arabicPeriod"/>
            </a:pPr>
            <a:r>
              <a:rPr lang="en-US" altLang="tr-TR" sz="2800" dirty="0" smtClean="0">
                <a:solidFill>
                  <a:srgbClr val="FF0000"/>
                </a:solidFill>
              </a:rPr>
              <a:t>Working </a:t>
            </a:r>
            <a:r>
              <a:rPr lang="en-US" altLang="tr-TR" sz="2800" dirty="0">
                <a:solidFill>
                  <a:srgbClr val="FF0000"/>
                </a:solidFill>
              </a:rPr>
              <a:t>out interpersonal </a:t>
            </a:r>
            <a:r>
              <a:rPr lang="en-US" altLang="tr-TR" sz="2800" dirty="0" smtClean="0">
                <a:solidFill>
                  <a:srgbClr val="FF0000"/>
                </a:solidFill>
              </a:rPr>
              <a:t>conflict</a:t>
            </a:r>
            <a:endParaRPr lang="en-US" altLang="tr-TR" sz="2800" dirty="0"/>
          </a:p>
        </p:txBody>
      </p:sp>
    </p:spTree>
    <p:extLst>
      <p:ext uri="{BB962C8B-B14F-4D97-AF65-F5344CB8AC3E}">
        <p14:creationId xmlns:p14="http://schemas.microsoft.com/office/powerpoint/2010/main" val="250957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268760"/>
            <a:ext cx="6509007" cy="46492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7686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marL="914400" lvl="2" indent="0">
              <a:buNone/>
            </a:pPr>
            <a:r>
              <a:rPr lang="tr-TR" altLang="tr-TR" sz="2800" dirty="0">
                <a:solidFill>
                  <a:srgbClr val="FF0000"/>
                </a:solidFill>
              </a:rPr>
              <a:t>1. </a:t>
            </a:r>
            <a:r>
              <a:rPr lang="en-US" altLang="tr-TR" sz="2800" dirty="0">
                <a:solidFill>
                  <a:srgbClr val="FF0000"/>
                </a:solidFill>
              </a:rPr>
              <a:t>Working out an internal conflict: </a:t>
            </a:r>
            <a:r>
              <a:rPr lang="en-US" altLang="tr-TR" sz="2800" dirty="0"/>
              <a:t>switch seats when playing two different parts of self. </a:t>
            </a:r>
            <a:r>
              <a:rPr lang="tr-TR" altLang="tr-TR" sz="2800" dirty="0"/>
              <a:t>T</a:t>
            </a:r>
            <a:r>
              <a:rPr lang="en-US" altLang="tr-TR" sz="2800" dirty="0"/>
              <a:t>he client is instructed to play two different parts of self. Typically, this approach to the empty</a:t>
            </a:r>
            <a:r>
              <a:rPr lang="tr-TR" altLang="tr-TR" sz="2800" dirty="0"/>
              <a:t> </a:t>
            </a:r>
            <a:r>
              <a:rPr lang="en-US" altLang="tr-TR" sz="2800" dirty="0"/>
              <a:t>chair results in the client taking on the “top dog” and “underdog” polarities</a:t>
            </a:r>
            <a:r>
              <a:rPr lang="tr-TR" altLang="tr-TR" sz="2800" dirty="0"/>
              <a:t>.</a:t>
            </a:r>
            <a:r>
              <a:rPr lang="en-US" altLang="tr-TR" sz="2800" dirty="0"/>
              <a:t> </a:t>
            </a:r>
            <a:endParaRPr lang="tr-TR" altLang="tr-TR" sz="2800" dirty="0"/>
          </a:p>
          <a:p>
            <a:pPr marL="914400" lvl="2" indent="0">
              <a:buNone/>
            </a:pPr>
            <a:r>
              <a:rPr lang="tr-TR" altLang="tr-TR" sz="2800" dirty="0"/>
              <a:t>The dialogue emerges from an inner conflict. </a:t>
            </a:r>
            <a:endParaRPr lang="en-US" altLang="tr-TR" sz="2800" dirty="0"/>
          </a:p>
          <a:p>
            <a:endParaRPr lang="tr-TR" dirty="0"/>
          </a:p>
        </p:txBody>
      </p:sp>
    </p:spTree>
    <p:extLst>
      <p:ext uri="{BB962C8B-B14F-4D97-AF65-F5344CB8AC3E}">
        <p14:creationId xmlns:p14="http://schemas.microsoft.com/office/powerpoint/2010/main" val="113729999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457200" y="0"/>
            <a:ext cx="8229600" cy="1124744"/>
          </a:xfrm>
        </p:spPr>
        <p:txBody>
          <a:bodyPr>
            <a:normAutofit fontScale="90000"/>
          </a:bodyPr>
          <a:lstStyle/>
          <a:p>
            <a:r>
              <a:rPr lang="tr-TR" altLang="tr-TR" dirty="0" smtClean="0"/>
              <a:t/>
            </a:r>
            <a:br>
              <a:rPr lang="tr-TR" altLang="tr-TR" dirty="0" smtClean="0"/>
            </a:br>
            <a:r>
              <a:rPr lang="tr-TR" altLang="tr-TR" dirty="0"/>
              <a:t/>
            </a:r>
            <a:br>
              <a:rPr lang="tr-TR" altLang="tr-TR" dirty="0"/>
            </a:br>
            <a:r>
              <a:rPr lang="en-US" altLang="tr-TR" dirty="0">
                <a:solidFill>
                  <a:srgbClr val="0070C0"/>
                </a:solidFill>
              </a:rPr>
              <a:t>The Empty Chair Technique or Dialogue Experiment</a:t>
            </a:r>
            <a:r>
              <a:rPr lang="tr-TR" altLang="tr-TR" dirty="0" smtClean="0"/>
              <a:t/>
            </a:r>
            <a:br>
              <a:rPr lang="tr-TR" altLang="tr-TR" dirty="0" smtClean="0"/>
            </a:br>
            <a:endParaRPr lang="tr-TR" altLang="tr-TR" dirty="0"/>
          </a:p>
        </p:txBody>
      </p:sp>
      <p:sp>
        <p:nvSpPr>
          <p:cNvPr id="165891" name="Rectangle 3"/>
          <p:cNvSpPr>
            <a:spLocks noGrp="1" noChangeArrowheads="1"/>
          </p:cNvSpPr>
          <p:nvPr>
            <p:ph idx="1"/>
          </p:nvPr>
        </p:nvSpPr>
        <p:spPr>
          <a:xfrm>
            <a:off x="467544" y="1556792"/>
            <a:ext cx="8229600" cy="4525963"/>
          </a:xfrm>
        </p:spPr>
        <p:txBody>
          <a:bodyPr>
            <a:noAutofit/>
          </a:bodyPr>
          <a:lstStyle/>
          <a:p>
            <a:pPr>
              <a:lnSpc>
                <a:spcPct val="90000"/>
              </a:lnSpc>
              <a:buFont typeface="Symbol" pitchFamily="18" charset="2"/>
              <a:buNone/>
            </a:pPr>
            <a:endParaRPr lang="tr-TR" altLang="tr-TR" dirty="0" smtClean="0"/>
          </a:p>
          <a:p>
            <a:pPr>
              <a:lnSpc>
                <a:spcPct val="90000"/>
              </a:lnSpc>
              <a:buFont typeface="Symbol" pitchFamily="18" charset="2"/>
              <a:buNone/>
            </a:pPr>
            <a:endParaRPr lang="tr-TR" altLang="tr-TR" dirty="0"/>
          </a:p>
          <a:p>
            <a:pPr>
              <a:lnSpc>
                <a:spcPct val="90000"/>
              </a:lnSpc>
              <a:buFont typeface="Symbol" pitchFamily="18" charset="2"/>
              <a:buNone/>
            </a:pPr>
            <a:r>
              <a:rPr lang="tr-TR" altLang="tr-TR" dirty="0" smtClean="0"/>
              <a:t>According </a:t>
            </a:r>
            <a:r>
              <a:rPr lang="tr-TR" altLang="tr-TR" dirty="0"/>
              <a:t>to Perls, one of the most frequent splits in the human personality is the topdog-underdog split. The topdog is known as the superego or the conscience. The topdog is righteous. The topdog always says you should and </a:t>
            </a:r>
            <a:r>
              <a:rPr lang="tr-TR" altLang="tr-TR" dirty="0" smtClean="0"/>
              <a:t>it threatens</a:t>
            </a:r>
            <a:r>
              <a:rPr lang="tr-TR" altLang="tr-TR" dirty="0"/>
              <a:t>. </a:t>
            </a:r>
            <a:endParaRPr lang="tr-TR" altLang="tr-TR" dirty="0" smtClean="0"/>
          </a:p>
          <a:p>
            <a:pPr>
              <a:lnSpc>
                <a:spcPct val="90000"/>
              </a:lnSpc>
            </a:pPr>
            <a:endParaRPr lang="en-US" altLang="tr-TR" dirty="0"/>
          </a:p>
        </p:txBody>
      </p:sp>
    </p:spTree>
    <p:extLst>
      <p:ext uri="{BB962C8B-B14F-4D97-AF65-F5344CB8AC3E}">
        <p14:creationId xmlns:p14="http://schemas.microsoft.com/office/powerpoint/2010/main" val="6430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8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altLang="tr-TR" dirty="0" smtClean="0"/>
          </a:p>
          <a:p>
            <a:r>
              <a:rPr lang="tr-TR" altLang="tr-TR" dirty="0" smtClean="0"/>
              <a:t>The </a:t>
            </a:r>
            <a:r>
              <a:rPr lang="tr-TR" altLang="tr-TR" dirty="0"/>
              <a:t>underdog looks for the different method. The underdog says, I promise, or I agree,  if only I could. The underdog is a very good frustrator. The top-dog is an early parent figure, under-dog is the child. </a:t>
            </a:r>
          </a:p>
          <a:p>
            <a:endParaRPr lang="tr-TR" dirty="0"/>
          </a:p>
        </p:txBody>
      </p:sp>
    </p:spTree>
    <p:extLst>
      <p:ext uri="{BB962C8B-B14F-4D97-AF65-F5344CB8AC3E}">
        <p14:creationId xmlns:p14="http://schemas.microsoft.com/office/powerpoint/2010/main" val="4175218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Biographical Information: Fritz </a:t>
            </a:r>
            <a:r>
              <a:rPr lang="en-US" dirty="0" err="1">
                <a:solidFill>
                  <a:srgbClr val="0070C0"/>
                </a:solidFill>
              </a:rPr>
              <a:t>Perls</a:t>
            </a:r>
            <a:endParaRPr lang="tr-TR" dirty="0"/>
          </a:p>
        </p:txBody>
      </p:sp>
      <p:sp>
        <p:nvSpPr>
          <p:cNvPr id="3" name="Content Placeholder 2"/>
          <p:cNvSpPr>
            <a:spLocks noGrp="1"/>
          </p:cNvSpPr>
          <p:nvPr>
            <p:ph idx="1"/>
          </p:nvPr>
        </p:nvSpPr>
        <p:spPr/>
        <p:txBody>
          <a:bodyPr/>
          <a:lstStyle/>
          <a:p>
            <a:r>
              <a:rPr lang="tr-TR" dirty="0"/>
              <a:t>In the 1920s, he began to psychoanalysis with analysists, O. Fenichel, W. Reich and K. Horney</a:t>
            </a:r>
            <a:r>
              <a:rPr lang="tr-TR" dirty="0" smtClean="0"/>
              <a:t>.</a:t>
            </a:r>
          </a:p>
          <a:p>
            <a:endParaRPr lang="tr-TR" dirty="0" smtClean="0"/>
          </a:p>
          <a:p>
            <a:r>
              <a:rPr lang="tr-TR" dirty="0" smtClean="0"/>
              <a:t>He described psychoanalysis experience as useless. </a:t>
            </a:r>
            <a:endParaRPr lang="tr-TR" dirty="0"/>
          </a:p>
          <a:p>
            <a:endParaRPr lang="tr-TR" dirty="0"/>
          </a:p>
        </p:txBody>
      </p:sp>
    </p:spTree>
    <p:extLst>
      <p:ext uri="{BB962C8B-B14F-4D97-AF65-F5344CB8AC3E}">
        <p14:creationId xmlns:p14="http://schemas.microsoft.com/office/powerpoint/2010/main" val="220532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tr-TR" dirty="0">
                <a:solidFill>
                  <a:srgbClr val="0070C0"/>
                </a:solidFill>
              </a:rPr>
              <a:t>The Empty Chair Technique or Dialogue Experiment</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en-US" dirty="0"/>
              <a:t>The purpose of the empty-chair technique is to help clients break out of being trapped. As the empty-chair dialogue proceeds, polarization occurs, but a new approach is used to move toward an internal resolution. The conflict represents unfinished business. By bringing the unfinished business into the here and now, the empty-chair experiment provides an opportunity to move toward resolution and to finish the unfinished business. </a:t>
            </a:r>
          </a:p>
          <a:p>
            <a:pPr marL="0" indent="0">
              <a:buNone/>
            </a:pPr>
            <a:endParaRPr lang="tr-TR" dirty="0"/>
          </a:p>
        </p:txBody>
      </p:sp>
    </p:spTree>
    <p:extLst>
      <p:ext uri="{BB962C8B-B14F-4D97-AF65-F5344CB8AC3E}">
        <p14:creationId xmlns:p14="http://schemas.microsoft.com/office/powerpoint/2010/main" val="389870283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tr-TR" dirty="0">
                <a:solidFill>
                  <a:srgbClr val="0070C0"/>
                </a:solidFill>
              </a:rPr>
              <a:t>The Empty Chair Technique or Dialogue Experiment</a:t>
            </a:r>
            <a:endParaRPr lang="tr-TR" dirty="0"/>
          </a:p>
        </p:txBody>
      </p:sp>
      <p:sp>
        <p:nvSpPr>
          <p:cNvPr id="3" name="Content Placeholder 2"/>
          <p:cNvSpPr>
            <a:spLocks noGrp="1"/>
          </p:cNvSpPr>
          <p:nvPr>
            <p:ph idx="1"/>
          </p:nvPr>
        </p:nvSpPr>
        <p:spPr/>
        <p:txBody>
          <a:bodyPr>
            <a:normAutofit/>
          </a:bodyPr>
          <a:lstStyle/>
          <a:p>
            <a:pPr lvl="2"/>
            <a:endParaRPr lang="tr-TR" altLang="tr-TR" sz="3200" dirty="0" smtClean="0"/>
          </a:p>
          <a:p>
            <a:pPr marL="914400" lvl="2" indent="0">
              <a:buNone/>
            </a:pPr>
            <a:r>
              <a:rPr lang="tr-TR" altLang="tr-TR" sz="3200" dirty="0" smtClean="0">
                <a:solidFill>
                  <a:srgbClr val="FF0000"/>
                </a:solidFill>
              </a:rPr>
              <a:t>2. </a:t>
            </a:r>
            <a:r>
              <a:rPr lang="en-US" altLang="tr-TR" sz="3200" dirty="0" smtClean="0">
                <a:solidFill>
                  <a:srgbClr val="FF0000"/>
                </a:solidFill>
              </a:rPr>
              <a:t>Working </a:t>
            </a:r>
            <a:r>
              <a:rPr lang="en-US" altLang="tr-TR" sz="3200" dirty="0">
                <a:solidFill>
                  <a:srgbClr val="FF0000"/>
                </a:solidFill>
              </a:rPr>
              <a:t>out </a:t>
            </a:r>
            <a:r>
              <a:rPr lang="en-US" altLang="tr-TR" sz="3200" dirty="0" smtClean="0">
                <a:solidFill>
                  <a:srgbClr val="FF0000"/>
                </a:solidFill>
              </a:rPr>
              <a:t>interpersonal </a:t>
            </a:r>
            <a:r>
              <a:rPr lang="en-US" altLang="tr-TR" sz="3200" dirty="0">
                <a:solidFill>
                  <a:srgbClr val="FF0000"/>
                </a:solidFill>
              </a:rPr>
              <a:t>conflict: </a:t>
            </a:r>
            <a:r>
              <a:rPr lang="en-US" altLang="tr-TR" sz="3200" dirty="0"/>
              <a:t>clients act out a contemporary life </a:t>
            </a:r>
            <a:r>
              <a:rPr lang="en-US" altLang="tr-TR" sz="3200" dirty="0" smtClean="0"/>
              <a:t>conflict</a:t>
            </a:r>
            <a:r>
              <a:rPr lang="tr-TR" altLang="tr-TR" sz="3200" dirty="0" smtClean="0"/>
              <a:t>s</a:t>
            </a:r>
            <a:r>
              <a:rPr lang="en-US" altLang="tr-TR" sz="3200" dirty="0" smtClean="0"/>
              <a:t>.</a:t>
            </a:r>
            <a:r>
              <a:rPr lang="tr-TR" altLang="tr-TR" sz="3200" dirty="0" smtClean="0"/>
              <a:t> The dialogue emerges from an external conflict. </a:t>
            </a:r>
          </a:p>
          <a:p>
            <a:pPr marL="914400" lvl="2" indent="0">
              <a:buNone/>
            </a:pPr>
            <a:r>
              <a:rPr lang="tr-TR" altLang="tr-TR" sz="3200" dirty="0" smtClean="0"/>
              <a:t>The focus is on monitoring, reflecting and coming to terms with the client’s emotional experiences. </a:t>
            </a:r>
            <a:endParaRPr lang="en-US" altLang="tr-TR" sz="3200" dirty="0"/>
          </a:p>
          <a:p>
            <a:endParaRPr lang="en-US" altLang="tr-TR" dirty="0"/>
          </a:p>
          <a:p>
            <a:endParaRPr lang="tr-TR" dirty="0"/>
          </a:p>
        </p:txBody>
      </p:sp>
    </p:spTree>
    <p:extLst>
      <p:ext uri="{BB962C8B-B14F-4D97-AF65-F5344CB8AC3E}">
        <p14:creationId xmlns:p14="http://schemas.microsoft.com/office/powerpoint/2010/main" val="25688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fontScale="90000"/>
          </a:bodyPr>
          <a:lstStyle/>
          <a:p>
            <a:r>
              <a:rPr lang="en-US" altLang="tr-TR" dirty="0">
                <a:solidFill>
                  <a:srgbClr val="0070C0"/>
                </a:solidFill>
              </a:rPr>
              <a:t>The Gestalt Approach to Dream Work</a:t>
            </a:r>
          </a:p>
        </p:txBody>
      </p:sp>
      <p:sp>
        <p:nvSpPr>
          <p:cNvPr id="32771" name="Content Placeholder 2"/>
          <p:cNvSpPr>
            <a:spLocks noGrp="1"/>
          </p:cNvSpPr>
          <p:nvPr>
            <p:ph idx="1"/>
          </p:nvPr>
        </p:nvSpPr>
        <p:spPr>
          <a:xfrm>
            <a:off x="457200" y="1600200"/>
            <a:ext cx="8229600" cy="4709120"/>
          </a:xfrm>
        </p:spPr>
        <p:txBody>
          <a:bodyPr>
            <a:normAutofit/>
          </a:bodyPr>
          <a:lstStyle/>
          <a:p>
            <a:pPr>
              <a:lnSpc>
                <a:spcPct val="90000"/>
              </a:lnSpc>
              <a:buNone/>
            </a:pPr>
            <a:r>
              <a:rPr lang="tr-TR" altLang="tr-TR" dirty="0" smtClean="0"/>
              <a:t>For Perls, the dream is an existential message. He </a:t>
            </a:r>
            <a:r>
              <a:rPr lang="tr-TR" altLang="tr-TR" dirty="0"/>
              <a:t>believed that the dream is </a:t>
            </a:r>
            <a:r>
              <a:rPr lang="tr-TR" altLang="tr-TR" dirty="0" smtClean="0"/>
              <a:t>the </a:t>
            </a:r>
            <a:r>
              <a:rPr lang="tr-TR" altLang="tr-TR" dirty="0"/>
              <a:t>royal road to integration. </a:t>
            </a:r>
            <a:endParaRPr lang="en-US" altLang="tr-TR" dirty="0"/>
          </a:p>
          <a:p>
            <a:pPr>
              <a:lnSpc>
                <a:spcPct val="90000"/>
              </a:lnSpc>
              <a:buFont typeface="Symbol" pitchFamily="18" charset="2"/>
              <a:buNone/>
            </a:pPr>
            <a:endParaRPr lang="tr-TR" altLang="tr-TR" dirty="0" smtClean="0"/>
          </a:p>
          <a:p>
            <a:pPr>
              <a:lnSpc>
                <a:spcPct val="90000"/>
              </a:lnSpc>
              <a:buFont typeface="Symbol" pitchFamily="18" charset="2"/>
              <a:buNone/>
            </a:pPr>
            <a:r>
              <a:rPr lang="tr-TR" altLang="tr-TR" b="1" dirty="0" smtClean="0">
                <a:solidFill>
                  <a:srgbClr val="FF0000"/>
                </a:solidFill>
              </a:rPr>
              <a:t>Dreams </a:t>
            </a:r>
            <a:r>
              <a:rPr lang="tr-TR" altLang="tr-TR" b="1" dirty="0">
                <a:solidFill>
                  <a:srgbClr val="FF0000"/>
                </a:solidFill>
              </a:rPr>
              <a:t>are to be experienced, not interpreted</a:t>
            </a:r>
            <a:r>
              <a:rPr lang="tr-TR" altLang="tr-TR" dirty="0"/>
              <a:t>. The dreamer is 100% responsible for all dream images. If your client dreams of a monster murdering an innocent victim, both the monster and the victim are considered manifestations of the dreamer.</a:t>
            </a:r>
          </a:p>
          <a:p>
            <a:pPr lvl="1" eaLnBrk="1" hangingPunct="1"/>
            <a:endParaRPr lang="tr-TR" altLang="tr-TR" dirty="0" smtClean="0"/>
          </a:p>
          <a:p>
            <a:pPr lvl="1" eaLnBrk="1" hangingPunct="1"/>
            <a:endParaRPr lang="tr-TR" altLang="tr-TR" dirty="0"/>
          </a:p>
        </p:txBody>
      </p:sp>
    </p:spTree>
    <p:extLst>
      <p:ext uri="{BB962C8B-B14F-4D97-AF65-F5344CB8AC3E}">
        <p14:creationId xmlns:p14="http://schemas.microsoft.com/office/powerpoint/2010/main" val="354129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endParaRPr lang="tr-TR" altLang="tr-TR" dirty="0"/>
          </a:p>
        </p:txBody>
      </p:sp>
      <p:sp>
        <p:nvSpPr>
          <p:cNvPr id="167939" name="Rectangle 3"/>
          <p:cNvSpPr>
            <a:spLocks noGrp="1" noChangeArrowheads="1"/>
          </p:cNvSpPr>
          <p:nvPr>
            <p:ph type="body" idx="1"/>
          </p:nvPr>
        </p:nvSpPr>
        <p:spPr>
          <a:xfrm>
            <a:off x="683568" y="981075"/>
            <a:ext cx="8308032" cy="5400253"/>
          </a:xfrm>
        </p:spPr>
        <p:txBody>
          <a:bodyPr>
            <a:normAutofit/>
          </a:bodyPr>
          <a:lstStyle/>
          <a:p>
            <a:pPr>
              <a:lnSpc>
                <a:spcPct val="90000"/>
              </a:lnSpc>
              <a:buFont typeface="Symbol" pitchFamily="18" charset="2"/>
              <a:buNone/>
            </a:pPr>
            <a:r>
              <a:rPr lang="tr-TR" altLang="tr-TR" sz="2800" dirty="0"/>
              <a:t>There are four main steps to Gestalt dream work:</a:t>
            </a:r>
          </a:p>
          <a:p>
            <a:pPr>
              <a:lnSpc>
                <a:spcPct val="90000"/>
              </a:lnSpc>
            </a:pPr>
            <a:r>
              <a:rPr lang="tr-TR" altLang="tr-TR" sz="2800" dirty="0"/>
              <a:t>The dreamer tells the story of the dream. </a:t>
            </a:r>
          </a:p>
          <a:p>
            <a:pPr>
              <a:lnSpc>
                <a:spcPct val="90000"/>
              </a:lnSpc>
            </a:pPr>
            <a:r>
              <a:rPr lang="tr-TR" altLang="tr-TR" sz="2800" dirty="0"/>
              <a:t>The dreamer “revives” the dream by changing the language: </a:t>
            </a:r>
            <a:r>
              <a:rPr lang="en-US" altLang="tr-TR" sz="2800" dirty="0"/>
              <a:t>past tense to present tense. </a:t>
            </a:r>
            <a:endParaRPr lang="tr-TR" altLang="tr-TR" sz="2800" dirty="0" smtClean="0"/>
          </a:p>
          <a:p>
            <a:pPr>
              <a:lnSpc>
                <a:spcPct val="90000"/>
              </a:lnSpc>
            </a:pPr>
            <a:r>
              <a:rPr lang="tr-TR" altLang="tr-TR" sz="2800" dirty="0" smtClean="0"/>
              <a:t>The </a:t>
            </a:r>
            <a:r>
              <a:rPr lang="tr-TR" altLang="tr-TR" sz="2800" dirty="0"/>
              <a:t>dreamer becomes a director and organizes the dream as a play, moving around, setting the stage, and describing where everyone is and where every object is.</a:t>
            </a:r>
          </a:p>
          <a:p>
            <a:pPr>
              <a:lnSpc>
                <a:spcPct val="90000"/>
              </a:lnSpc>
            </a:pPr>
            <a:r>
              <a:rPr lang="tr-TR" altLang="tr-TR" sz="2800" dirty="0"/>
              <a:t>The dreamer then acts out the dream, always using the personal pronoun “I” to enhance identification with each object and character in the dream</a:t>
            </a:r>
            <a:r>
              <a:rPr lang="tr-TR" altLang="tr-TR" sz="2800" dirty="0" smtClean="0"/>
              <a:t>.</a:t>
            </a:r>
          </a:p>
          <a:p>
            <a:pPr marL="0" indent="0">
              <a:lnSpc>
                <a:spcPct val="90000"/>
              </a:lnSpc>
              <a:buNone/>
            </a:pPr>
            <a:endParaRPr lang="tr-TR" altLang="tr-TR" sz="2800" dirty="0"/>
          </a:p>
          <a:p>
            <a:pPr>
              <a:lnSpc>
                <a:spcPct val="90000"/>
              </a:lnSpc>
            </a:pPr>
            <a:endParaRPr lang="en-US" altLang="tr-TR" sz="2800" dirty="0"/>
          </a:p>
        </p:txBody>
      </p:sp>
    </p:spTree>
    <p:extLst>
      <p:ext uri="{BB962C8B-B14F-4D97-AF65-F5344CB8AC3E}">
        <p14:creationId xmlns:p14="http://schemas.microsoft.com/office/powerpoint/2010/main" val="324794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79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79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79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79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The dreamer owns the dream, whether he wants to or not. </a:t>
            </a:r>
          </a:p>
          <a:p>
            <a:endParaRPr lang="tr-TR" dirty="0" smtClean="0"/>
          </a:p>
          <a:p>
            <a:endParaRPr lang="tr-TR" dirty="0"/>
          </a:p>
          <a:p>
            <a:r>
              <a:rPr lang="tr-TR" dirty="0" smtClean="0"/>
              <a:t>The therapist doesn’t interpret. Interpretation is the job of the client. </a:t>
            </a:r>
            <a:endParaRPr lang="tr-TR" dirty="0"/>
          </a:p>
        </p:txBody>
      </p:sp>
    </p:spTree>
    <p:extLst>
      <p:ext uri="{BB962C8B-B14F-4D97-AF65-F5344CB8AC3E}">
        <p14:creationId xmlns:p14="http://schemas.microsoft.com/office/powerpoint/2010/main" val="274538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solidFill>
                  <a:srgbClr val="0070C0"/>
                </a:solidFill>
              </a:rPr>
              <a:t>Cultural and Gender Considerations</a:t>
            </a:r>
            <a:endParaRPr lang="en-US" dirty="0">
              <a:solidFill>
                <a:srgbClr val="0070C0"/>
              </a:solidFill>
            </a:endParaRPr>
          </a:p>
        </p:txBody>
      </p:sp>
      <p:sp>
        <p:nvSpPr>
          <p:cNvPr id="35843" name="Content Placeholder 2"/>
          <p:cNvSpPr>
            <a:spLocks noGrp="1"/>
          </p:cNvSpPr>
          <p:nvPr>
            <p:ph idx="1"/>
          </p:nvPr>
        </p:nvSpPr>
        <p:spPr/>
        <p:txBody>
          <a:bodyPr/>
          <a:lstStyle/>
          <a:p>
            <a:pPr eaLnBrk="1" hangingPunct="1">
              <a:lnSpc>
                <a:spcPct val="80000"/>
              </a:lnSpc>
            </a:pPr>
            <a:r>
              <a:rPr lang="en-US" altLang="tr-TR" sz="3000" dirty="0" smtClean="0"/>
              <a:t>Can be compatible with multicultural work.</a:t>
            </a:r>
          </a:p>
          <a:p>
            <a:pPr eaLnBrk="1" hangingPunct="1">
              <a:lnSpc>
                <a:spcPct val="80000"/>
              </a:lnSpc>
            </a:pPr>
            <a:endParaRPr lang="en-US" altLang="tr-TR" sz="3000" dirty="0" smtClean="0"/>
          </a:p>
          <a:p>
            <a:pPr eaLnBrk="1" hangingPunct="1">
              <a:lnSpc>
                <a:spcPct val="80000"/>
              </a:lnSpc>
            </a:pPr>
            <a:r>
              <a:rPr lang="en-US" altLang="tr-TR" sz="3000" dirty="0" smtClean="0"/>
              <a:t>Empty chair technique might help bicultural and culturally diverse clients living in the White-dominant culture deepen their self-awareness and live more authentically.</a:t>
            </a:r>
          </a:p>
          <a:p>
            <a:pPr eaLnBrk="1" hangingPunct="1">
              <a:lnSpc>
                <a:spcPct val="80000"/>
              </a:lnSpc>
            </a:pPr>
            <a:endParaRPr lang="en-US" altLang="tr-TR" sz="3000" dirty="0" smtClean="0"/>
          </a:p>
          <a:p>
            <a:pPr eaLnBrk="1" hangingPunct="1">
              <a:lnSpc>
                <a:spcPct val="80000"/>
              </a:lnSpc>
            </a:pPr>
            <a:r>
              <a:rPr lang="en-US" altLang="tr-TR" sz="3000" dirty="0" smtClean="0"/>
              <a:t>But the emotional focus can be inconsistent with collectivist cultural values and with cultural rules about emotional expression.</a:t>
            </a:r>
          </a:p>
        </p:txBody>
      </p:sp>
    </p:spTree>
    <p:extLst>
      <p:ext uri="{BB962C8B-B14F-4D97-AF65-F5344CB8AC3E}">
        <p14:creationId xmlns:p14="http://schemas.microsoft.com/office/powerpoint/2010/main" val="83125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Cultural and Gender Considerations</a:t>
            </a:r>
            <a:endParaRPr lang="tr-TR" dirty="0"/>
          </a:p>
        </p:txBody>
      </p:sp>
      <p:sp>
        <p:nvSpPr>
          <p:cNvPr id="3" name="Content Placeholder 2"/>
          <p:cNvSpPr>
            <a:spLocks noGrp="1"/>
          </p:cNvSpPr>
          <p:nvPr>
            <p:ph idx="1"/>
          </p:nvPr>
        </p:nvSpPr>
        <p:spPr/>
        <p:txBody>
          <a:bodyPr/>
          <a:lstStyle/>
          <a:p>
            <a:endParaRPr lang="tr-TR" dirty="0" smtClean="0"/>
          </a:p>
          <a:p>
            <a:endParaRPr lang="tr-TR" dirty="0"/>
          </a:p>
          <a:p>
            <a:r>
              <a:rPr lang="tr-TR" dirty="0" smtClean="0"/>
              <a:t>Gestalt therapy may be easier for women than men. Female clients may be more interested in and comfortable with an intense emotions. </a:t>
            </a:r>
            <a:endParaRPr lang="tr-TR" dirty="0"/>
          </a:p>
        </p:txBody>
      </p:sp>
    </p:spTree>
    <p:extLst>
      <p:ext uri="{BB962C8B-B14F-4D97-AF65-F5344CB8AC3E}">
        <p14:creationId xmlns:p14="http://schemas.microsoft.com/office/powerpoint/2010/main" val="36872396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tr-TR" smtClean="0">
                <a:solidFill>
                  <a:srgbClr val="0070C0"/>
                </a:solidFill>
              </a:rPr>
              <a:t>Evidence-Based Status</a:t>
            </a:r>
          </a:p>
        </p:txBody>
      </p:sp>
      <p:sp>
        <p:nvSpPr>
          <p:cNvPr id="36867" name="Content Placeholder 2"/>
          <p:cNvSpPr>
            <a:spLocks noGrp="1"/>
          </p:cNvSpPr>
          <p:nvPr>
            <p:ph idx="1"/>
          </p:nvPr>
        </p:nvSpPr>
        <p:spPr/>
        <p:txBody>
          <a:bodyPr/>
          <a:lstStyle/>
          <a:p>
            <a:pPr eaLnBrk="1" hangingPunct="1"/>
            <a:r>
              <a:rPr lang="en-US" altLang="tr-TR" dirty="0" err="1" smtClean="0"/>
              <a:t>Perls</a:t>
            </a:r>
            <a:r>
              <a:rPr lang="en-US" altLang="tr-TR" dirty="0" smtClean="0"/>
              <a:t> was against research.</a:t>
            </a:r>
          </a:p>
          <a:p>
            <a:pPr eaLnBrk="1" hangingPunct="1"/>
            <a:endParaRPr lang="en-US" altLang="tr-TR" dirty="0" smtClean="0"/>
          </a:p>
          <a:p>
            <a:pPr eaLnBrk="1" hangingPunct="1"/>
            <a:r>
              <a:rPr lang="en-US" altLang="tr-TR" dirty="0" smtClean="0"/>
              <a:t>Old research shows Gestalt therapy has a moderately positive effect.</a:t>
            </a:r>
          </a:p>
          <a:p>
            <a:pPr eaLnBrk="1" hangingPunct="1"/>
            <a:endParaRPr lang="en-US" altLang="tr-TR" dirty="0" smtClean="0"/>
          </a:p>
          <a:p>
            <a:pPr eaLnBrk="1" hangingPunct="1"/>
            <a:r>
              <a:rPr lang="en-US" altLang="tr-TR" dirty="0" smtClean="0"/>
              <a:t>Research suggests Gestalt therapy is less effective than cognitive and behavioral treatments.</a:t>
            </a:r>
          </a:p>
        </p:txBody>
      </p:sp>
    </p:spTree>
    <p:extLst>
      <p:ext uri="{BB962C8B-B14F-4D97-AF65-F5344CB8AC3E}">
        <p14:creationId xmlns:p14="http://schemas.microsoft.com/office/powerpoint/2010/main" val="177930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tr-TR" smtClean="0">
                <a:solidFill>
                  <a:srgbClr val="0070C0"/>
                </a:solidFill>
              </a:rPr>
              <a:t>Concluding Comments</a:t>
            </a:r>
          </a:p>
        </p:txBody>
      </p:sp>
      <p:sp>
        <p:nvSpPr>
          <p:cNvPr id="37891" name="Content Placeholder 2"/>
          <p:cNvSpPr>
            <a:spLocks noGrp="1"/>
          </p:cNvSpPr>
          <p:nvPr>
            <p:ph idx="1"/>
          </p:nvPr>
        </p:nvSpPr>
        <p:spPr/>
        <p:txBody>
          <a:bodyPr/>
          <a:lstStyle/>
          <a:p>
            <a:pPr eaLnBrk="1" hangingPunct="1"/>
            <a:endParaRPr lang="en-US" altLang="tr-TR" dirty="0" smtClean="0"/>
          </a:p>
          <a:p>
            <a:pPr eaLnBrk="1" hangingPunct="1"/>
            <a:r>
              <a:rPr lang="en-US" altLang="tr-TR" dirty="0" smtClean="0"/>
              <a:t>Gestalt therapy is about much more than just isolating sexual and aggressive impulses, or altering reward schedules or errant cognitions. Gestalt therapy is about living life to the fullest. </a:t>
            </a:r>
          </a:p>
        </p:txBody>
      </p:sp>
    </p:spTree>
    <p:extLst>
      <p:ext uri="{BB962C8B-B14F-4D97-AF65-F5344CB8AC3E}">
        <p14:creationId xmlns:p14="http://schemas.microsoft.com/office/powerpoint/2010/main" val="324648571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548680"/>
            <a:ext cx="3894564" cy="58524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909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Biographical Information: </a:t>
            </a:r>
            <a:r>
              <a:rPr lang="en-US" dirty="0" smtClean="0">
                <a:solidFill>
                  <a:srgbClr val="0070C0"/>
                </a:solidFill>
              </a:rPr>
              <a:t>Laura </a:t>
            </a:r>
            <a:r>
              <a:rPr lang="en-US" dirty="0">
                <a:solidFill>
                  <a:srgbClr val="0070C0"/>
                </a:solidFill>
              </a:rPr>
              <a:t>Posner </a:t>
            </a:r>
            <a:r>
              <a:rPr lang="en-US" dirty="0" err="1">
                <a:solidFill>
                  <a:srgbClr val="0070C0"/>
                </a:solidFill>
              </a:rPr>
              <a:t>Perls</a:t>
            </a:r>
            <a:endParaRPr lang="tr-TR" dirty="0"/>
          </a:p>
        </p:txBody>
      </p:sp>
      <p:sp>
        <p:nvSpPr>
          <p:cNvPr id="3" name="Content Placeholder 2"/>
          <p:cNvSpPr>
            <a:spLocks noGrp="1"/>
          </p:cNvSpPr>
          <p:nvPr>
            <p:ph idx="1"/>
          </p:nvPr>
        </p:nvSpPr>
        <p:spPr/>
        <p:txBody>
          <a:bodyPr/>
          <a:lstStyle/>
          <a:p>
            <a:endParaRPr lang="tr-TR" dirty="0" smtClean="0"/>
          </a:p>
          <a:p>
            <a:pPr marL="0" indent="0">
              <a:buNone/>
            </a:pPr>
            <a:r>
              <a:rPr lang="tr-TR" dirty="0" smtClean="0"/>
              <a:t>Laura was born to a wealthy German family. She was fantastically bright and ambitious. She was interested </a:t>
            </a:r>
            <a:r>
              <a:rPr lang="tr-TR" dirty="0"/>
              <a:t>i</a:t>
            </a:r>
            <a:r>
              <a:rPr lang="tr-TR" dirty="0" smtClean="0"/>
              <a:t>n modern dance, concert pianist, obtained a doctorate degree in Gestalt psychology and studied Existential psychology with Buber. </a:t>
            </a:r>
          </a:p>
          <a:p>
            <a:endParaRPr lang="tr-TR" dirty="0"/>
          </a:p>
        </p:txBody>
      </p:sp>
    </p:spTree>
    <p:extLst>
      <p:ext uri="{BB962C8B-B14F-4D97-AF65-F5344CB8AC3E}">
        <p14:creationId xmlns:p14="http://schemas.microsoft.com/office/powerpoint/2010/main" val="2374655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solidFill>
                  <a:srgbClr val="0070C0"/>
                </a:solidFill>
              </a:rPr>
              <a:t>Biographical Information: Fritz Perls and Laura Posner Perls</a:t>
            </a:r>
            <a:endParaRPr lang="en-US" dirty="0">
              <a:solidFill>
                <a:srgbClr val="0070C0"/>
              </a:solidFill>
            </a:endParaRP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dirty="0" smtClean="0"/>
              <a:t>Fritz and Lore met while working in Kurt Goldstein’s lab in 1926. </a:t>
            </a:r>
            <a:endParaRPr lang="tr-TR" dirty="0" smtClean="0"/>
          </a:p>
          <a:p>
            <a:pPr eaLnBrk="1" fontAlgn="auto" hangingPunct="1">
              <a:spcAft>
                <a:spcPts val="0"/>
              </a:spcAft>
              <a:buFont typeface="Arial" pitchFamily="34" charset="0"/>
              <a:buChar char="•"/>
              <a:defRPr/>
            </a:pPr>
            <a:endParaRPr lang="tr-TR" dirty="0"/>
          </a:p>
          <a:p>
            <a:pPr eaLnBrk="1" fontAlgn="auto" hangingPunct="1">
              <a:spcAft>
                <a:spcPts val="0"/>
              </a:spcAft>
              <a:buFont typeface="Arial" pitchFamily="34" charset="0"/>
              <a:buChar char="•"/>
              <a:defRPr/>
            </a:pPr>
            <a:r>
              <a:rPr lang="tr-TR" dirty="0"/>
              <a:t>T</a:t>
            </a:r>
            <a:r>
              <a:rPr lang="tr-TR" dirty="0" smtClean="0"/>
              <a:t>hey were married in 1929.</a:t>
            </a:r>
          </a:p>
          <a:p>
            <a:pPr eaLnBrk="1" fontAlgn="auto" hangingPunct="1">
              <a:spcAft>
                <a:spcPts val="0"/>
              </a:spcAft>
              <a:buFont typeface="Arial" pitchFamily="34" charset="0"/>
              <a:buChar char="•"/>
              <a:defRPr/>
            </a:pPr>
            <a:endParaRPr lang="tr-TR" dirty="0"/>
          </a:p>
          <a:p>
            <a:pPr eaLnBrk="1" fontAlgn="auto" hangingPunct="1">
              <a:spcAft>
                <a:spcPts val="0"/>
              </a:spcAft>
              <a:buFont typeface="Arial" pitchFamily="34" charset="0"/>
              <a:buChar char="•"/>
              <a:defRPr/>
            </a:pPr>
            <a:r>
              <a:rPr lang="en-US" dirty="0" smtClean="0"/>
              <a:t>Together they formed a union</a:t>
            </a:r>
            <a:r>
              <a:rPr lang="tr-TR" dirty="0" smtClean="0"/>
              <a:t>. They </a:t>
            </a:r>
            <a:r>
              <a:rPr lang="en-US" dirty="0" smtClean="0"/>
              <a:t>produce</a:t>
            </a:r>
            <a:r>
              <a:rPr lang="tr-TR" dirty="0" smtClean="0"/>
              <a:t>d</a:t>
            </a:r>
            <a:r>
              <a:rPr lang="en-US" dirty="0" smtClean="0"/>
              <a:t> one of the most provocative personal change strategies.</a:t>
            </a:r>
          </a:p>
        </p:txBody>
      </p:sp>
    </p:spTree>
    <p:extLst>
      <p:ext uri="{BB962C8B-B14F-4D97-AF65-F5344CB8AC3E}">
        <p14:creationId xmlns:p14="http://schemas.microsoft.com/office/powerpoint/2010/main" val="424820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1606</TotalTime>
  <Words>3447</Words>
  <Application>Microsoft Office PowerPoint</Application>
  <PresentationFormat>On-screen Show (4:3)</PresentationFormat>
  <Paragraphs>398</Paragraphs>
  <Slides>79</Slides>
  <Notes>20</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Office Theme</vt:lpstr>
      <vt:lpstr>PSY 245 CLINICAL PSYCHOLOGY-II</vt:lpstr>
      <vt:lpstr>Welcome </vt:lpstr>
      <vt:lpstr>Fritz Perls (1893-1970) and Laura Perls (1905-1990)</vt:lpstr>
      <vt:lpstr>PowerPoint Presentation</vt:lpstr>
      <vt:lpstr>PowerPoint Presentation</vt:lpstr>
      <vt:lpstr>Biographical Information: Fritz Perls</vt:lpstr>
      <vt:lpstr>Biographical Information: Fritz Perls</vt:lpstr>
      <vt:lpstr>Biographical Information: Laura Posner Perls</vt:lpstr>
      <vt:lpstr>Biographical Information: Fritz Perls and Laura Posner Perls</vt:lpstr>
      <vt:lpstr>Biographical Information: Fritz Perls and Laura Posner Perls</vt:lpstr>
      <vt:lpstr>Historical Context </vt:lpstr>
      <vt:lpstr>Historical Context</vt:lpstr>
      <vt:lpstr>Historical Context</vt:lpstr>
      <vt:lpstr>Historical Context</vt:lpstr>
      <vt:lpstr>Historical Context</vt:lpstr>
      <vt:lpstr>PowerPoint Presentation</vt:lpstr>
      <vt:lpstr>PowerPoint Presentation</vt:lpstr>
      <vt:lpstr>Historical Context</vt:lpstr>
      <vt:lpstr>PowerPoint Presentation</vt:lpstr>
      <vt:lpstr>Theoretical Principles</vt:lpstr>
      <vt:lpstr>Theoretical Principles</vt:lpstr>
      <vt:lpstr>Self-Actualization and Self-Regulation </vt:lpstr>
      <vt:lpstr>PowerPoint Presentation</vt:lpstr>
      <vt:lpstr>The Whole, Self-Regulating Person </vt:lpstr>
      <vt:lpstr>PowerPoint Presentation</vt:lpstr>
      <vt:lpstr>Theoretical Principles III</vt:lpstr>
      <vt:lpstr>Theoretical Principles </vt:lpstr>
      <vt:lpstr>Theoretical Principles </vt:lpstr>
      <vt:lpstr>Theoretical Principles </vt:lpstr>
      <vt:lpstr>Theoretical Principles </vt:lpstr>
      <vt:lpstr>PowerPoint Presentation</vt:lpstr>
      <vt:lpstr>PowerPoint Presentation</vt:lpstr>
      <vt:lpstr>Theoretical Principles </vt:lpstr>
      <vt:lpstr>Theoretical Principles </vt:lpstr>
      <vt:lpstr>Theoretical Principles </vt:lpstr>
      <vt:lpstr>Theoretical Principles </vt:lpstr>
      <vt:lpstr>Theoretical Principles</vt:lpstr>
      <vt:lpstr>Theory of Psychopathology</vt:lpstr>
      <vt:lpstr>Theory of Psychopathology</vt:lpstr>
      <vt:lpstr>Theoretical Principles </vt:lpstr>
      <vt:lpstr>PowerPoint Presentation</vt:lpstr>
      <vt:lpstr>PowerPoint Presentation</vt:lpstr>
      <vt:lpstr>The Practice of Gestalt Therapy </vt:lpstr>
      <vt:lpstr>The Practice of Gestalt Therapy </vt:lpstr>
      <vt:lpstr>The Practice of Gestalt Therapy </vt:lpstr>
      <vt:lpstr>Clinical Training Guidelines Based on Goodness of Fit</vt:lpstr>
      <vt:lpstr>PowerPoint Presentation</vt:lpstr>
      <vt:lpstr>Encounter: The Dialogic Relationship in Gestalt Therapy</vt:lpstr>
      <vt:lpstr>PowerPoint Presentation</vt:lpstr>
      <vt:lpstr>The Practice of Gestalt Therapy  </vt:lpstr>
      <vt:lpstr>The Practice of Gestalt Therapy</vt:lpstr>
      <vt:lpstr>The Practice of Gestalt Therapy  </vt:lpstr>
      <vt:lpstr>The Practice of Gestalt Therapy </vt:lpstr>
      <vt:lpstr>The Practice of Gestalt Therapy </vt:lpstr>
      <vt:lpstr>Specific Gestalt Experiments</vt:lpstr>
      <vt:lpstr>Specific Gestalt Experiments</vt:lpstr>
      <vt:lpstr>Specific Gestalt Experiments</vt:lpstr>
      <vt:lpstr>Staying with the Feeling</vt:lpstr>
      <vt:lpstr>Staying with the Feeling</vt:lpstr>
      <vt:lpstr>Staying with the Feeling</vt:lpstr>
      <vt:lpstr>I Take Responsibility For. . .</vt:lpstr>
      <vt:lpstr> Playing the Projection </vt:lpstr>
      <vt:lpstr>The Reversal Technique</vt:lpstr>
      <vt:lpstr> The Exaggeration Experiment </vt:lpstr>
      <vt:lpstr>The Empty Chair Technique or Dialogue Experiment</vt:lpstr>
      <vt:lpstr>PowerPoint Presentation</vt:lpstr>
      <vt:lpstr>PowerPoint Presentation</vt:lpstr>
      <vt:lpstr>  The Empty Chair Technique or Dialogue Experiment </vt:lpstr>
      <vt:lpstr>PowerPoint Presentation</vt:lpstr>
      <vt:lpstr>The Empty Chair Technique or Dialogue Experiment</vt:lpstr>
      <vt:lpstr>The Empty Chair Technique or Dialogue Experiment</vt:lpstr>
      <vt:lpstr>The Gestalt Approach to Dream Work</vt:lpstr>
      <vt:lpstr>PowerPoint Presentation</vt:lpstr>
      <vt:lpstr>PowerPoint Presentation</vt:lpstr>
      <vt:lpstr>Cultural and Gender Considerations</vt:lpstr>
      <vt:lpstr>Cultural and Gender Considerations</vt:lpstr>
      <vt:lpstr>Evidence-Based Status</vt:lpstr>
      <vt:lpstr>Concluding Comments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Bahar</dc:creator>
  <cp:lastModifiedBy>Bahar</cp:lastModifiedBy>
  <cp:revision>68</cp:revision>
  <dcterms:created xsi:type="dcterms:W3CDTF">2014-03-08T19:56:53Z</dcterms:created>
  <dcterms:modified xsi:type="dcterms:W3CDTF">2014-04-14T15:16:46Z</dcterms:modified>
</cp:coreProperties>
</file>